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3" r:id="rId3"/>
    <p:sldId id="258" r:id="rId4"/>
    <p:sldId id="259" r:id="rId5"/>
    <p:sldId id="260" r:id="rId6"/>
    <p:sldId id="263" r:id="rId7"/>
    <p:sldId id="270" r:id="rId8"/>
    <p:sldId id="266" r:id="rId9"/>
    <p:sldId id="302" r:id="rId10"/>
    <p:sldId id="269" r:id="rId11"/>
    <p:sldId id="261" r:id="rId12"/>
    <p:sldId id="268" r:id="rId13"/>
    <p:sldId id="265" r:id="rId14"/>
    <p:sldId id="271" r:id="rId15"/>
    <p:sldId id="272" r:id="rId16"/>
    <p:sldId id="273" r:id="rId17"/>
    <p:sldId id="274" r:id="rId18"/>
    <p:sldId id="26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B37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6" autoAdjust="0"/>
    <p:restoredTop sz="94424" autoAdjust="0"/>
  </p:normalViewPr>
  <p:slideViewPr>
    <p:cSldViewPr snapToGrid="0" showGuides="1">
      <p:cViewPr varScale="1">
        <p:scale>
          <a:sx n="123" d="100"/>
          <a:sy n="123" d="100"/>
        </p:scale>
        <p:origin x="-108" y="-222"/>
      </p:cViewPr>
      <p:guideLst>
        <p:guide orient="horz" pos="2254"/>
        <p:guide pos="3848"/>
        <p:guide pos="1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倾向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自己</c:v>
                </c:pt>
                <c:pt idx="1">
                  <c:v>老师</c:v>
                </c:pt>
                <c:pt idx="2">
                  <c:v>同学</c:v>
                </c:pt>
                <c:pt idx="3">
                  <c:v>助教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</c:v>
                </c:pt>
                <c:pt idx="1">
                  <c:v>102</c:v>
                </c:pt>
                <c:pt idx="2">
                  <c:v>114</c:v>
                </c:pt>
                <c:pt idx="3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有效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自己</c:v>
                </c:pt>
                <c:pt idx="1">
                  <c:v>老师</c:v>
                </c:pt>
                <c:pt idx="2">
                  <c:v>同学</c:v>
                </c:pt>
                <c:pt idx="3">
                  <c:v>助教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173</c:v>
                </c:pt>
                <c:pt idx="1">
                  <c:v>121</c:v>
                </c:pt>
                <c:pt idx="2">
                  <c:v>79</c:v>
                </c:pt>
                <c:pt idx="3">
                  <c:v>21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实际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自己</c:v>
                </c:pt>
                <c:pt idx="1">
                  <c:v>老师</c:v>
                </c:pt>
                <c:pt idx="2">
                  <c:v>同学</c:v>
                </c:pt>
                <c:pt idx="3">
                  <c:v>助教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139</c:v>
                </c:pt>
                <c:pt idx="1">
                  <c:v>45</c:v>
                </c:pt>
                <c:pt idx="2">
                  <c:v>160</c:v>
                </c:pt>
                <c:pt idx="3">
                  <c:v>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0"/>
        <c:overlap val="50"/>
        <c:axId val="141617792"/>
        <c:axId val="142872960"/>
      </c:barChart>
      <c:catAx>
        <c:axId val="1416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42872960"/>
        <c:crosses val="autoZero"/>
        <c:auto val="1"/>
        <c:lblAlgn val="ctr"/>
        <c:lblOffset val="100"/>
        <c:noMultiLvlLbl val="0"/>
      </c:catAx>
      <c:valAx>
        <c:axId val="142872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161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倾向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了解电路</c:v>
                </c:pt>
                <c:pt idx="1">
                  <c:v>方便改参数</c:v>
                </c:pt>
                <c:pt idx="2">
                  <c:v>更多问题</c:v>
                </c:pt>
                <c:pt idx="3">
                  <c:v>加重工作量</c:v>
                </c:pt>
                <c:pt idx="4">
                  <c:v>有些无法模拟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</c:v>
                </c:pt>
                <c:pt idx="1">
                  <c:v>85</c:v>
                </c:pt>
                <c:pt idx="2">
                  <c:v>40</c:v>
                </c:pt>
                <c:pt idx="3">
                  <c:v>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1617792"/>
        <c:axId val="14287296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有效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zh-CN" sz="9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了解电路</c:v>
                      </c:pt>
                      <c:pt idx="1">
                        <c:v>方便改参数</c:v>
                      </c:pt>
                      <c:pt idx="2">
                        <c:v>更多问题</c:v>
                      </c:pt>
                      <c:pt idx="3">
                        <c:v>加重工作量</c:v>
                      </c:pt>
                      <c:pt idx="4">
                        <c:v>有些无法模拟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173</c:v>
                      </c:pt>
                      <c:pt idx="1">
                        <c:v>121</c:v>
                      </c:pt>
                      <c:pt idx="2">
                        <c:v>79</c:v>
                      </c:pt>
                      <c:pt idx="3">
                        <c:v>21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实际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65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tint val="65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tint val="65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zh-CN" sz="900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了解电路</c:v>
                      </c:pt>
                      <c:pt idx="1">
                        <c:v>方便改参数</c:v>
                      </c:pt>
                      <c:pt idx="2">
                        <c:v>更多问题</c:v>
                      </c:pt>
                      <c:pt idx="3">
                        <c:v>加重工作量</c:v>
                      </c:pt>
                      <c:pt idx="4">
                        <c:v>有些无法模拟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45</c:v>
                      </c:pt>
                      <c:pt idx="2">
                        <c:v>160</c:v>
                      </c:pt>
                      <c:pt idx="3">
                        <c:v>42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1416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142872960"/>
        <c:crosses val="autoZero"/>
        <c:auto val="1"/>
        <c:lblAlgn val="ctr"/>
        <c:lblOffset val="100"/>
        <c:noMultiLvlLbl val="0"/>
      </c:catAx>
      <c:valAx>
        <c:axId val="14287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14161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Sheet1!$A$3:$A$6</c15:sqref>
                  </c15:fullRef>
                </c:ext>
              </c:extLst>
              <c:f>Sheet1!$A$3:$A$5</c:f>
              <c:strCache>
                <c:ptCount val="3"/>
                <c:pt idx="0">
                  <c:v>了解</c:v>
                </c:pt>
                <c:pt idx="1">
                  <c:v>一般</c:v>
                </c:pt>
                <c:pt idx="2">
                  <c:v>不懂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Sheet1!$B$3:$B$6</c15:sqref>
                  </c15:fullRef>
                </c:ext>
              </c:extLst>
              <c:f>Sheet1!$B$3:$B$5</c:f>
              <c:numCache>
                <c:formatCode>General</c:formatCode>
                <c:ptCount val="3"/>
                <c:pt idx="0">
                  <c:v>76</c:v>
                </c:pt>
                <c:pt idx="1">
                  <c:v>112</c:v>
                </c:pt>
                <c:pt idx="2">
                  <c:v>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43465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22400" y="2101215"/>
            <a:ext cx="9749790" cy="107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0F2B37"/>
                </a:solidFill>
                <a:latin typeface="+mj-lt"/>
              </a:rPr>
              <a:t>中期检查暨科技创新答辩</a:t>
            </a:r>
            <a:endParaRPr lang="en-US" altLang="zh-CN" sz="6000" dirty="0" smtClean="0">
              <a:solidFill>
                <a:srgbClr val="0F2B37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25412" y="3067737"/>
            <a:ext cx="12527280" cy="1588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</a:rPr>
              <a:t>基于大数据分析的</a:t>
            </a:r>
            <a:endParaRPr lang="zh-CN" altLang="en-US" sz="3200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accent1"/>
                </a:solidFill>
              </a:rPr>
              <a:t>实验课教学质量管理系统的</a:t>
            </a:r>
            <a:endParaRPr lang="zh-CN" altLang="en-US" sz="3200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accent1"/>
                </a:solidFill>
              </a:rPr>
              <a:t>设计与初步实现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2" name="矩形 1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Web</a:t>
              </a:r>
              <a:r>
                <a:rPr lang="zh-CN" altLang="en-US" sz="2800" dirty="0">
                  <a:solidFill>
                    <a:schemeClr val="bg1"/>
                  </a:solidFill>
                </a:rPr>
                <a:t>系统功能详解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88731" y="1835908"/>
            <a:ext cx="2014539" cy="2692550"/>
            <a:chOff x="4895137" y="2285747"/>
            <a:chExt cx="2014538" cy="2692550"/>
          </a:xfrm>
        </p:grpSpPr>
        <p:sp>
          <p:nvSpPr>
            <p:cNvPr id="11" name="椭圆 10"/>
            <p:cNvSpPr/>
            <p:nvPr/>
          </p:nvSpPr>
          <p:spPr>
            <a:xfrm>
              <a:off x="4895137" y="4211714"/>
              <a:ext cx="2014538" cy="766583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泪滴形 5"/>
            <p:cNvSpPr/>
            <p:nvPr/>
          </p:nvSpPr>
          <p:spPr>
            <a:xfrm rot="8100000">
              <a:off x="5137804" y="2285747"/>
              <a:ext cx="1529209" cy="1529209"/>
            </a:xfrm>
            <a:prstGeom prst="teardrop">
              <a:avLst>
                <a:gd name="adj" fmla="val 1244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655665" y="4528458"/>
              <a:ext cx="493485" cy="116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603223" y="4516119"/>
              <a:ext cx="598368" cy="140792"/>
            </a:xfrm>
            <a:prstGeom prst="ellipse">
              <a:avLst/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27324" y="2819518"/>
              <a:ext cx="1787814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Web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系统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5739502" y="3930844"/>
              <a:ext cx="325809" cy="2808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7662399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1612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2543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565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27728" y="2331941"/>
            <a:ext cx="414339" cy="514350"/>
            <a:chOff x="7756938" y="5035240"/>
            <a:chExt cx="414338" cy="514350"/>
          </a:xfrm>
        </p:grpSpPr>
        <p:sp>
          <p:nvSpPr>
            <p:cNvPr id="18" name="任意多边形 17"/>
            <p:cNvSpPr/>
            <p:nvPr/>
          </p:nvSpPr>
          <p:spPr>
            <a:xfrm>
              <a:off x="7756938" y="5035240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7785370" y="5094279"/>
              <a:ext cx="350185" cy="350188"/>
            </a:xfrm>
            <a:custGeom>
              <a:avLst/>
              <a:gdLst>
                <a:gd name="T0" fmla="*/ 60 w 60"/>
                <a:gd name="T1" fmla="*/ 22 h 60"/>
                <a:gd name="T2" fmla="*/ 30 w 60"/>
                <a:gd name="T3" fmla="*/ 0 h 60"/>
                <a:gd name="T4" fmla="*/ 0 w 60"/>
                <a:gd name="T5" fmla="*/ 22 h 60"/>
                <a:gd name="T6" fmla="*/ 30 w 60"/>
                <a:gd name="T7" fmla="*/ 44 h 60"/>
                <a:gd name="T8" fmla="*/ 33 w 60"/>
                <a:gd name="T9" fmla="*/ 44 h 60"/>
                <a:gd name="T10" fmla="*/ 35 w 60"/>
                <a:gd name="T11" fmla="*/ 44 h 60"/>
                <a:gd name="T12" fmla="*/ 37 w 60"/>
                <a:gd name="T13" fmla="*/ 43 h 60"/>
                <a:gd name="T14" fmla="*/ 32 w 60"/>
                <a:gd name="T15" fmla="*/ 60 h 60"/>
                <a:gd name="T16" fmla="*/ 60 w 60"/>
                <a:gd name="T17" fmla="*/ 24 h 60"/>
                <a:gd name="T18" fmla="*/ 60 w 60"/>
                <a:gd name="T19" fmla="*/ 23 h 60"/>
                <a:gd name="T20" fmla="*/ 60 w 60"/>
                <a:gd name="T2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60" y="22"/>
                  </a:moveTo>
                  <a:cubicBezTo>
                    <a:pt x="60" y="10"/>
                    <a:pt x="47" y="0"/>
                    <a:pt x="30" y="0"/>
                  </a:cubicBezTo>
                  <a:cubicBezTo>
                    <a:pt x="13" y="0"/>
                    <a:pt x="0" y="10"/>
                    <a:pt x="0" y="22"/>
                  </a:cubicBezTo>
                  <a:cubicBezTo>
                    <a:pt x="0" y="34"/>
                    <a:pt x="13" y="44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36" y="44"/>
                    <a:pt x="37" y="43"/>
                    <a:pt x="37" y="43"/>
                  </a:cubicBezTo>
                  <a:cubicBezTo>
                    <a:pt x="37" y="50"/>
                    <a:pt x="36" y="56"/>
                    <a:pt x="32" y="60"/>
                  </a:cubicBezTo>
                  <a:cubicBezTo>
                    <a:pt x="32" y="60"/>
                    <a:pt x="60" y="36"/>
                    <a:pt x="60" y="24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216727" y="2394858"/>
            <a:ext cx="414339" cy="514350"/>
            <a:chOff x="7773764" y="1379486"/>
            <a:chExt cx="414338" cy="514350"/>
          </a:xfrm>
        </p:grpSpPr>
        <p:sp>
          <p:nvSpPr>
            <p:cNvPr id="21" name="任意多边形 20"/>
            <p:cNvSpPr/>
            <p:nvPr/>
          </p:nvSpPr>
          <p:spPr>
            <a:xfrm>
              <a:off x="7773764" y="1379486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7816628" y="1424417"/>
              <a:ext cx="355119" cy="355119"/>
            </a:xfrm>
            <a:custGeom>
              <a:avLst/>
              <a:gdLst>
                <a:gd name="T0" fmla="*/ 58 w 61"/>
                <a:gd name="T1" fmla="*/ 50 h 61"/>
                <a:gd name="T2" fmla="*/ 48 w 61"/>
                <a:gd name="T3" fmla="*/ 40 h 61"/>
                <a:gd name="T4" fmla="*/ 52 w 61"/>
                <a:gd name="T5" fmla="*/ 26 h 61"/>
                <a:gd name="T6" fmla="*/ 26 w 61"/>
                <a:gd name="T7" fmla="*/ 0 h 61"/>
                <a:gd name="T8" fmla="*/ 0 w 61"/>
                <a:gd name="T9" fmla="*/ 26 h 61"/>
                <a:gd name="T10" fmla="*/ 26 w 61"/>
                <a:gd name="T11" fmla="*/ 52 h 61"/>
                <a:gd name="T12" fmla="*/ 40 w 61"/>
                <a:gd name="T13" fmla="*/ 48 h 61"/>
                <a:gd name="T14" fmla="*/ 50 w 61"/>
                <a:gd name="T15" fmla="*/ 58 h 61"/>
                <a:gd name="T16" fmla="*/ 58 w 61"/>
                <a:gd name="T17" fmla="*/ 58 h 61"/>
                <a:gd name="T18" fmla="*/ 58 w 61"/>
                <a:gd name="T19" fmla="*/ 50 h 61"/>
                <a:gd name="T20" fmla="*/ 26 w 61"/>
                <a:gd name="T21" fmla="*/ 44 h 61"/>
                <a:gd name="T22" fmla="*/ 8 w 61"/>
                <a:gd name="T23" fmla="*/ 26 h 61"/>
                <a:gd name="T24" fmla="*/ 26 w 61"/>
                <a:gd name="T25" fmla="*/ 8 h 61"/>
                <a:gd name="T26" fmla="*/ 44 w 61"/>
                <a:gd name="T27" fmla="*/ 26 h 61"/>
                <a:gd name="T28" fmla="*/ 26 w 61"/>
                <a:gd name="T29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61">
                  <a:moveTo>
                    <a:pt x="58" y="5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2" y="3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31" y="52"/>
                    <a:pt x="36" y="51"/>
                    <a:pt x="40" y="4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6" y="61"/>
                    <a:pt x="58" y="58"/>
                  </a:cubicBezTo>
                  <a:cubicBezTo>
                    <a:pt x="61" y="56"/>
                    <a:pt x="61" y="52"/>
                    <a:pt x="58" y="50"/>
                  </a:cubicBezTo>
                  <a:close/>
                  <a:moveTo>
                    <a:pt x="26" y="44"/>
                  </a:moveTo>
                  <a:cubicBezTo>
                    <a:pt x="16" y="44"/>
                    <a:pt x="8" y="3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36" y="8"/>
                    <a:pt x="44" y="16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23121" y="4579190"/>
            <a:ext cx="414339" cy="514350"/>
            <a:chOff x="8562641" y="3207363"/>
            <a:chExt cx="414338" cy="514350"/>
          </a:xfrm>
        </p:grpSpPr>
        <p:sp>
          <p:nvSpPr>
            <p:cNvPr id="24" name="任意多边形 23"/>
            <p:cNvSpPr/>
            <p:nvPr/>
          </p:nvSpPr>
          <p:spPr>
            <a:xfrm>
              <a:off x="8562641" y="3207363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/>
          </p:nvSpPr>
          <p:spPr bwMode="auto">
            <a:xfrm>
              <a:off x="8652670" y="3239438"/>
              <a:ext cx="234280" cy="350188"/>
            </a:xfrm>
            <a:custGeom>
              <a:avLst/>
              <a:gdLst>
                <a:gd name="T0" fmla="*/ 40 w 40"/>
                <a:gd name="T1" fmla="*/ 17 h 60"/>
                <a:gd name="T2" fmla="*/ 20 w 40"/>
                <a:gd name="T3" fmla="*/ 0 h 60"/>
                <a:gd name="T4" fmla="*/ 0 w 40"/>
                <a:gd name="T5" fmla="*/ 17 h 60"/>
                <a:gd name="T6" fmla="*/ 0 w 40"/>
                <a:gd name="T7" fmla="*/ 20 h 60"/>
                <a:gd name="T8" fmla="*/ 20 w 40"/>
                <a:gd name="T9" fmla="*/ 60 h 60"/>
                <a:gd name="T10" fmla="*/ 40 w 40"/>
                <a:gd name="T11" fmla="*/ 20 h 60"/>
                <a:gd name="T12" fmla="*/ 40 w 40"/>
                <a:gd name="T13" fmla="*/ 17 h 60"/>
                <a:gd name="T14" fmla="*/ 20 w 40"/>
                <a:gd name="T15" fmla="*/ 28 h 60"/>
                <a:gd name="T16" fmla="*/ 12 w 40"/>
                <a:gd name="T17" fmla="*/ 20 h 60"/>
                <a:gd name="T18" fmla="*/ 20 w 40"/>
                <a:gd name="T19" fmla="*/ 12 h 60"/>
                <a:gd name="T20" fmla="*/ 28 w 40"/>
                <a:gd name="T21" fmla="*/ 20 h 60"/>
                <a:gd name="T22" fmla="*/ 20 w 40"/>
                <a:gd name="T23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0">
                  <a:moveTo>
                    <a:pt x="40" y="17"/>
                  </a:move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2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40"/>
                    <a:pt x="40" y="20"/>
                  </a:cubicBezTo>
                  <a:cubicBezTo>
                    <a:pt x="40" y="19"/>
                    <a:pt x="40" y="18"/>
                    <a:pt x="40" y="17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39456" y="4528458"/>
            <a:ext cx="414339" cy="514350"/>
            <a:chOff x="3191254" y="3171825"/>
            <a:chExt cx="414338" cy="514350"/>
          </a:xfrm>
        </p:grpSpPr>
        <p:sp>
          <p:nvSpPr>
            <p:cNvPr id="27" name="任意多边形 26"/>
            <p:cNvSpPr/>
            <p:nvPr/>
          </p:nvSpPr>
          <p:spPr>
            <a:xfrm>
              <a:off x="3191254" y="3171825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3219685" y="3238185"/>
              <a:ext cx="350186" cy="256475"/>
            </a:xfrm>
            <a:custGeom>
              <a:avLst/>
              <a:gdLst>
                <a:gd name="T0" fmla="*/ 52 w 60"/>
                <a:gd name="T1" fmla="*/ 0 h 44"/>
                <a:gd name="T2" fmla="*/ 8 w 60"/>
                <a:gd name="T3" fmla="*/ 0 h 44"/>
                <a:gd name="T4" fmla="*/ 0 w 60"/>
                <a:gd name="T5" fmla="*/ 8 h 44"/>
                <a:gd name="T6" fmla="*/ 0 w 60"/>
                <a:gd name="T7" fmla="*/ 36 h 44"/>
                <a:gd name="T8" fmla="*/ 8 w 60"/>
                <a:gd name="T9" fmla="*/ 44 h 44"/>
                <a:gd name="T10" fmla="*/ 52 w 60"/>
                <a:gd name="T11" fmla="*/ 44 h 44"/>
                <a:gd name="T12" fmla="*/ 60 w 60"/>
                <a:gd name="T13" fmla="*/ 36 h 44"/>
                <a:gd name="T14" fmla="*/ 60 w 60"/>
                <a:gd name="T15" fmla="*/ 8 h 44"/>
                <a:gd name="T16" fmla="*/ 52 w 60"/>
                <a:gd name="T17" fmla="*/ 0 h 44"/>
                <a:gd name="T18" fmla="*/ 52 w 60"/>
                <a:gd name="T19" fmla="*/ 32 h 44"/>
                <a:gd name="T20" fmla="*/ 48 w 60"/>
                <a:gd name="T21" fmla="*/ 36 h 44"/>
                <a:gd name="T22" fmla="*/ 38 w 60"/>
                <a:gd name="T23" fmla="*/ 26 h 44"/>
                <a:gd name="T24" fmla="*/ 32 w 60"/>
                <a:gd name="T25" fmla="*/ 32 h 44"/>
                <a:gd name="T26" fmla="*/ 28 w 60"/>
                <a:gd name="T27" fmla="*/ 32 h 44"/>
                <a:gd name="T28" fmla="*/ 22 w 60"/>
                <a:gd name="T29" fmla="*/ 26 h 44"/>
                <a:gd name="T30" fmla="*/ 12 w 60"/>
                <a:gd name="T31" fmla="*/ 36 h 44"/>
                <a:gd name="T32" fmla="*/ 8 w 60"/>
                <a:gd name="T33" fmla="*/ 32 h 44"/>
                <a:gd name="T34" fmla="*/ 18 w 60"/>
                <a:gd name="T35" fmla="*/ 22 h 44"/>
                <a:gd name="T36" fmla="*/ 16 w 60"/>
                <a:gd name="T37" fmla="*/ 20 h 44"/>
                <a:gd name="T38" fmla="*/ 8 w 60"/>
                <a:gd name="T39" fmla="*/ 12 h 44"/>
                <a:gd name="T40" fmla="*/ 12 w 60"/>
                <a:gd name="T41" fmla="*/ 8 h 44"/>
                <a:gd name="T42" fmla="*/ 28 w 60"/>
                <a:gd name="T43" fmla="*/ 24 h 44"/>
                <a:gd name="T44" fmla="*/ 32 w 60"/>
                <a:gd name="T45" fmla="*/ 24 h 44"/>
                <a:gd name="T46" fmla="*/ 48 w 60"/>
                <a:gd name="T47" fmla="*/ 8 h 44"/>
                <a:gd name="T48" fmla="*/ 52 w 60"/>
                <a:gd name="T49" fmla="*/ 12 h 44"/>
                <a:gd name="T50" fmla="*/ 44 w 60"/>
                <a:gd name="T51" fmla="*/ 20 h 44"/>
                <a:gd name="T52" fmla="*/ 42 w 60"/>
                <a:gd name="T53" fmla="*/ 22 h 44"/>
                <a:gd name="T54" fmla="*/ 52 w 60"/>
                <a:gd name="T5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44">
                  <a:moveTo>
                    <a:pt x="5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56" y="0"/>
                    <a:pt x="52" y="0"/>
                  </a:cubicBezTo>
                  <a:close/>
                  <a:moveTo>
                    <a:pt x="52" y="32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2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52863" y="4454475"/>
            <a:ext cx="2388240" cy="1350019"/>
            <a:chOff x="2452863" y="4454474"/>
            <a:chExt cx="2388240" cy="1350019"/>
          </a:xfrm>
        </p:grpSpPr>
        <p:sp>
          <p:nvSpPr>
            <p:cNvPr id="33" name="文本框 32"/>
            <p:cNvSpPr txBox="1"/>
            <p:nvPr/>
          </p:nvSpPr>
          <p:spPr>
            <a:xfrm>
              <a:off x="2452863" y="4454474"/>
              <a:ext cx="221424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互助体系探索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452863" y="4871043"/>
              <a:ext cx="2388240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向做完的同学求助，同学互助加入课程考核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637865" y="4454476"/>
            <a:ext cx="178781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课后系统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37864" y="4871044"/>
            <a:ext cx="2388240" cy="93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类似于前面提到的问题反馈渠道，仍在设计中。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79355" y="2208957"/>
            <a:ext cx="2388243" cy="1350019"/>
            <a:chOff x="1179354" y="2208956"/>
            <a:chExt cx="2388242" cy="1350019"/>
          </a:xfrm>
        </p:grpSpPr>
        <p:sp>
          <p:nvSpPr>
            <p:cNvPr id="39" name="文本框 38"/>
            <p:cNvSpPr txBox="1"/>
            <p:nvPr/>
          </p:nvSpPr>
          <p:spPr>
            <a:xfrm>
              <a:off x="1779781" y="2208956"/>
              <a:ext cx="178781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chemeClr val="bg1"/>
                  </a:solidFill>
                </a:rPr>
                <a:t>即时功能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79354" y="2625525"/>
              <a:ext cx="2388239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向老师、助教、助理求助教学内容、实验问题、仪器问题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390323" y="2208957"/>
            <a:ext cx="2388243" cy="1350019"/>
            <a:chOff x="1179354" y="2208956"/>
            <a:chExt cx="2388242" cy="1350019"/>
          </a:xfrm>
        </p:grpSpPr>
        <p:sp>
          <p:nvSpPr>
            <p:cNvPr id="43" name="文本框 42"/>
            <p:cNvSpPr txBox="1"/>
            <p:nvPr/>
          </p:nvSpPr>
          <p:spPr>
            <a:xfrm>
              <a:off x="1779781" y="2208956"/>
              <a:ext cx="178781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chemeClr val="bg1"/>
                  </a:solidFill>
                </a:rPr>
                <a:t>反馈功能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79354" y="2625525"/>
              <a:ext cx="2388239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反馈自己的本堂课的实验困难、仪器使用情况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036"/>
            <a:ext cx="5214939" cy="6855964"/>
            <a:chOff x="-1" y="2036"/>
            <a:chExt cx="5214939" cy="6855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57" r="12666" b="1669"/>
            <a:stretch>
              <a:fillRect/>
            </a:stretch>
          </p:blipFill>
          <p:spPr>
            <a:xfrm>
              <a:off x="-1" y="2036"/>
              <a:ext cx="5214938" cy="6855964"/>
            </a:xfrm>
            <a:custGeom>
              <a:avLst/>
              <a:gdLst>
                <a:gd name="connsiteX0" fmla="*/ 0 w 5214938"/>
                <a:gd name="connsiteY0" fmla="*/ 0 h 6855964"/>
                <a:gd name="connsiteX1" fmla="*/ 4171951 w 5214938"/>
                <a:gd name="connsiteY1" fmla="*/ 0 h 6855964"/>
                <a:gd name="connsiteX2" fmla="*/ 5214938 w 5214938"/>
                <a:gd name="connsiteY2" fmla="*/ 6855964 h 6855964"/>
                <a:gd name="connsiteX3" fmla="*/ 0 w 5214938"/>
                <a:gd name="connsiteY3" fmla="*/ 6855964 h 685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4938" h="6855964">
                  <a:moveTo>
                    <a:pt x="0" y="0"/>
                  </a:moveTo>
                  <a:lnTo>
                    <a:pt x="4171951" y="0"/>
                  </a:lnTo>
                  <a:lnTo>
                    <a:pt x="5214938" y="6855964"/>
                  </a:lnTo>
                  <a:lnTo>
                    <a:pt x="0" y="6855964"/>
                  </a:lnTo>
                  <a:close/>
                </a:path>
              </a:pathLst>
            </a:custGeom>
          </p:spPr>
        </p:pic>
        <p:sp>
          <p:nvSpPr>
            <p:cNvPr id="8" name="流程图: 手动输入 7"/>
            <p:cNvSpPr/>
            <p:nvPr/>
          </p:nvSpPr>
          <p:spPr>
            <a:xfrm rot="5400000">
              <a:off x="-820513" y="822549"/>
              <a:ext cx="6855964" cy="5214938"/>
            </a:xfrm>
            <a:prstGeom prst="flowChartManualInput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后端数据库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30413" y="5513487"/>
            <a:ext cx="674575" cy="674574"/>
            <a:chOff x="6901486" y="4930945"/>
            <a:chExt cx="674574" cy="674574"/>
          </a:xfrm>
        </p:grpSpPr>
        <p:sp>
          <p:nvSpPr>
            <p:cNvPr id="16" name="圆角矩形 15"/>
            <p:cNvSpPr/>
            <p:nvPr/>
          </p:nvSpPr>
          <p:spPr>
            <a:xfrm>
              <a:off x="6901486" y="4930945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Freeform 166"/>
            <p:cNvSpPr>
              <a:spLocks noEditPoints="1"/>
            </p:cNvSpPr>
            <p:nvPr/>
          </p:nvSpPr>
          <p:spPr bwMode="auto">
            <a:xfrm>
              <a:off x="7058592" y="5027726"/>
              <a:ext cx="360363" cy="481013"/>
            </a:xfrm>
            <a:custGeom>
              <a:avLst/>
              <a:gdLst>
                <a:gd name="T0" fmla="*/ 48 w 96"/>
                <a:gd name="T1" fmla="*/ 28 h 128"/>
                <a:gd name="T2" fmla="*/ 28 w 96"/>
                <a:gd name="T3" fmla="*/ 48 h 128"/>
                <a:gd name="T4" fmla="*/ 48 w 96"/>
                <a:gd name="T5" fmla="*/ 68 h 128"/>
                <a:gd name="T6" fmla="*/ 68 w 96"/>
                <a:gd name="T7" fmla="*/ 48 h 128"/>
                <a:gd name="T8" fmla="*/ 48 w 96"/>
                <a:gd name="T9" fmla="*/ 28 h 128"/>
                <a:gd name="T10" fmla="*/ 48 w 96"/>
                <a:gd name="T11" fmla="*/ 60 h 128"/>
                <a:gd name="T12" fmla="*/ 36 w 96"/>
                <a:gd name="T13" fmla="*/ 48 h 128"/>
                <a:gd name="T14" fmla="*/ 48 w 96"/>
                <a:gd name="T15" fmla="*/ 36 h 128"/>
                <a:gd name="T16" fmla="*/ 60 w 96"/>
                <a:gd name="T17" fmla="*/ 48 h 128"/>
                <a:gd name="T18" fmla="*/ 48 w 96"/>
                <a:gd name="T19" fmla="*/ 60 h 128"/>
                <a:gd name="T20" fmla="*/ 48 w 96"/>
                <a:gd name="T21" fmla="*/ 0 h 128"/>
                <a:gd name="T22" fmla="*/ 0 w 96"/>
                <a:gd name="T23" fmla="*/ 48 h 128"/>
                <a:gd name="T24" fmla="*/ 48 w 96"/>
                <a:gd name="T25" fmla="*/ 128 h 128"/>
                <a:gd name="T26" fmla="*/ 96 w 96"/>
                <a:gd name="T27" fmla="*/ 48 h 128"/>
                <a:gd name="T28" fmla="*/ 48 w 96"/>
                <a:gd name="T29" fmla="*/ 0 h 128"/>
                <a:gd name="T30" fmla="*/ 48 w 96"/>
                <a:gd name="T31" fmla="*/ 116 h 128"/>
                <a:gd name="T32" fmla="*/ 8 w 96"/>
                <a:gd name="T33" fmla="*/ 48 h 128"/>
                <a:gd name="T34" fmla="*/ 48 w 96"/>
                <a:gd name="T35" fmla="*/ 8 h 128"/>
                <a:gd name="T36" fmla="*/ 88 w 96"/>
                <a:gd name="T37" fmla="*/ 48 h 128"/>
                <a:gd name="T38" fmla="*/ 48 w 96"/>
                <a:gd name="T39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28"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  <a:moveTo>
                    <a:pt x="48" y="60"/>
                  </a:moveTo>
                  <a:cubicBezTo>
                    <a:pt x="41" y="60"/>
                    <a:pt x="36" y="55"/>
                    <a:pt x="36" y="48"/>
                  </a:cubicBezTo>
                  <a:cubicBezTo>
                    <a:pt x="36" y="41"/>
                    <a:pt x="41" y="36"/>
                    <a:pt x="48" y="36"/>
                  </a:cubicBezTo>
                  <a:cubicBezTo>
                    <a:pt x="55" y="36"/>
                    <a:pt x="60" y="41"/>
                    <a:pt x="60" y="48"/>
                  </a:cubicBezTo>
                  <a:cubicBezTo>
                    <a:pt x="60" y="55"/>
                    <a:pt x="55" y="60"/>
                    <a:pt x="48" y="60"/>
                  </a:cubicBezTo>
                  <a:close/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40" y="128"/>
                    <a:pt x="48" y="128"/>
                  </a:cubicBezTo>
                  <a:cubicBezTo>
                    <a:pt x="56" y="128"/>
                    <a:pt x="96" y="68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116"/>
                  </a:moveTo>
                  <a:cubicBezTo>
                    <a:pt x="41" y="116"/>
                    <a:pt x="8" y="65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64"/>
                    <a:pt x="55" y="116"/>
                    <a:pt x="48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93126" y="3740349"/>
            <a:ext cx="674575" cy="674574"/>
            <a:chOff x="6121230" y="3840391"/>
            <a:chExt cx="674574" cy="674574"/>
          </a:xfrm>
        </p:grpSpPr>
        <p:sp>
          <p:nvSpPr>
            <p:cNvPr id="15" name="圆角矩形 14"/>
            <p:cNvSpPr/>
            <p:nvPr/>
          </p:nvSpPr>
          <p:spPr>
            <a:xfrm>
              <a:off x="6121230" y="3840391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6218011" y="3937966"/>
              <a:ext cx="481013" cy="479425"/>
            </a:xfrm>
            <a:custGeom>
              <a:avLst/>
              <a:gdLst>
                <a:gd name="T0" fmla="*/ 59 w 128"/>
                <a:gd name="T1" fmla="*/ 96 h 128"/>
                <a:gd name="T2" fmla="*/ 29 w 128"/>
                <a:gd name="T3" fmla="*/ 96 h 128"/>
                <a:gd name="T4" fmla="*/ 20 w 128"/>
                <a:gd name="T5" fmla="*/ 100 h 128"/>
                <a:gd name="T6" fmla="*/ 29 w 128"/>
                <a:gd name="T7" fmla="*/ 104 h 128"/>
                <a:gd name="T8" fmla="*/ 59 w 128"/>
                <a:gd name="T9" fmla="*/ 104 h 128"/>
                <a:gd name="T10" fmla="*/ 108 w 128"/>
                <a:gd name="T11" fmla="*/ 100 h 128"/>
                <a:gd name="T12" fmla="*/ 44 w 128"/>
                <a:gd name="T13" fmla="*/ 110 h 128"/>
                <a:gd name="T14" fmla="*/ 44 w 128"/>
                <a:gd name="T15" fmla="*/ 90 h 128"/>
                <a:gd name="T16" fmla="*/ 44 w 128"/>
                <a:gd name="T17" fmla="*/ 110 h 128"/>
                <a:gd name="T18" fmla="*/ 95 w 128"/>
                <a:gd name="T19" fmla="*/ 64 h 128"/>
                <a:gd name="T20" fmla="*/ 65 w 128"/>
                <a:gd name="T21" fmla="*/ 64 h 128"/>
                <a:gd name="T22" fmla="*/ 20 w 128"/>
                <a:gd name="T23" fmla="*/ 68 h 128"/>
                <a:gd name="T24" fmla="*/ 65 w 128"/>
                <a:gd name="T25" fmla="*/ 72 h 128"/>
                <a:gd name="T26" fmla="*/ 95 w 128"/>
                <a:gd name="T27" fmla="*/ 72 h 128"/>
                <a:gd name="T28" fmla="*/ 108 w 128"/>
                <a:gd name="T29" fmla="*/ 68 h 128"/>
                <a:gd name="T30" fmla="*/ 80 w 128"/>
                <a:gd name="T31" fmla="*/ 78 h 128"/>
                <a:gd name="T32" fmla="*/ 80 w 128"/>
                <a:gd name="T33" fmla="*/ 58 h 128"/>
                <a:gd name="T34" fmla="*/ 80 w 128"/>
                <a:gd name="T35" fmla="*/ 78 h 128"/>
                <a:gd name="T36" fmla="*/ 16 w 128"/>
                <a:gd name="T37" fmla="*/ 0 h 128"/>
                <a:gd name="T38" fmla="*/ 0 w 128"/>
                <a:gd name="T39" fmla="*/ 112 h 128"/>
                <a:gd name="T40" fmla="*/ 112 w 128"/>
                <a:gd name="T41" fmla="*/ 128 h 128"/>
                <a:gd name="T42" fmla="*/ 128 w 128"/>
                <a:gd name="T43" fmla="*/ 16 h 128"/>
                <a:gd name="T44" fmla="*/ 120 w 128"/>
                <a:gd name="T45" fmla="*/ 112 h 128"/>
                <a:gd name="T46" fmla="*/ 16 w 128"/>
                <a:gd name="T47" fmla="*/ 120 h 128"/>
                <a:gd name="T48" fmla="*/ 8 w 128"/>
                <a:gd name="T49" fmla="*/ 16 h 128"/>
                <a:gd name="T50" fmla="*/ 112 w 128"/>
                <a:gd name="T51" fmla="*/ 8 h 128"/>
                <a:gd name="T52" fmla="*/ 120 w 128"/>
                <a:gd name="T53" fmla="*/ 112 h 128"/>
                <a:gd name="T54" fmla="*/ 59 w 128"/>
                <a:gd name="T55" fmla="*/ 32 h 128"/>
                <a:gd name="T56" fmla="*/ 29 w 128"/>
                <a:gd name="T57" fmla="*/ 32 h 128"/>
                <a:gd name="T58" fmla="*/ 20 w 128"/>
                <a:gd name="T59" fmla="*/ 36 h 128"/>
                <a:gd name="T60" fmla="*/ 29 w 128"/>
                <a:gd name="T61" fmla="*/ 40 h 128"/>
                <a:gd name="T62" fmla="*/ 59 w 128"/>
                <a:gd name="T63" fmla="*/ 40 h 128"/>
                <a:gd name="T64" fmla="*/ 108 w 128"/>
                <a:gd name="T65" fmla="*/ 36 h 128"/>
                <a:gd name="T66" fmla="*/ 44 w 128"/>
                <a:gd name="T67" fmla="*/ 46 h 128"/>
                <a:gd name="T68" fmla="*/ 44 w 128"/>
                <a:gd name="T69" fmla="*/ 26 h 128"/>
                <a:gd name="T70" fmla="*/ 44 w 128"/>
                <a:gd name="T71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28">
                  <a:moveTo>
                    <a:pt x="104" y="96"/>
                  </a:moveTo>
                  <a:cubicBezTo>
                    <a:pt x="59" y="96"/>
                    <a:pt x="59" y="96"/>
                    <a:pt x="59" y="96"/>
                  </a:cubicBezTo>
                  <a:cubicBezTo>
                    <a:pt x="58" y="89"/>
                    <a:pt x="51" y="84"/>
                    <a:pt x="44" y="84"/>
                  </a:cubicBezTo>
                  <a:cubicBezTo>
                    <a:pt x="37" y="84"/>
                    <a:pt x="30" y="89"/>
                    <a:pt x="2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6"/>
                    <a:pt x="20" y="98"/>
                    <a:pt x="20" y="100"/>
                  </a:cubicBezTo>
                  <a:cubicBezTo>
                    <a:pt x="20" y="102"/>
                    <a:pt x="22" y="104"/>
                    <a:pt x="24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0" y="111"/>
                    <a:pt x="37" y="116"/>
                    <a:pt x="44" y="116"/>
                  </a:cubicBezTo>
                  <a:cubicBezTo>
                    <a:pt x="51" y="116"/>
                    <a:pt x="58" y="111"/>
                    <a:pt x="59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6" y="104"/>
                    <a:pt x="108" y="102"/>
                    <a:pt x="108" y="100"/>
                  </a:cubicBezTo>
                  <a:cubicBezTo>
                    <a:pt x="108" y="98"/>
                    <a:pt x="106" y="96"/>
                    <a:pt x="104" y="96"/>
                  </a:cubicBezTo>
                  <a:close/>
                  <a:moveTo>
                    <a:pt x="44" y="110"/>
                  </a:moveTo>
                  <a:cubicBezTo>
                    <a:pt x="39" y="110"/>
                    <a:pt x="34" y="105"/>
                    <a:pt x="34" y="100"/>
                  </a:cubicBezTo>
                  <a:cubicBezTo>
                    <a:pt x="34" y="95"/>
                    <a:pt x="39" y="90"/>
                    <a:pt x="44" y="90"/>
                  </a:cubicBezTo>
                  <a:cubicBezTo>
                    <a:pt x="49" y="90"/>
                    <a:pt x="54" y="95"/>
                    <a:pt x="54" y="100"/>
                  </a:cubicBezTo>
                  <a:cubicBezTo>
                    <a:pt x="54" y="105"/>
                    <a:pt x="49" y="110"/>
                    <a:pt x="44" y="110"/>
                  </a:cubicBezTo>
                  <a:close/>
                  <a:moveTo>
                    <a:pt x="104" y="64"/>
                  </a:moveTo>
                  <a:cubicBezTo>
                    <a:pt x="95" y="64"/>
                    <a:pt x="95" y="64"/>
                    <a:pt x="95" y="64"/>
                  </a:cubicBezTo>
                  <a:cubicBezTo>
                    <a:pt x="94" y="57"/>
                    <a:pt x="87" y="52"/>
                    <a:pt x="80" y="52"/>
                  </a:cubicBezTo>
                  <a:cubicBezTo>
                    <a:pt x="73" y="52"/>
                    <a:pt x="66" y="57"/>
                    <a:pt x="6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0" y="66"/>
                    <a:pt x="20" y="68"/>
                  </a:cubicBezTo>
                  <a:cubicBezTo>
                    <a:pt x="20" y="70"/>
                    <a:pt x="22" y="72"/>
                    <a:pt x="24" y="72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6" y="79"/>
                    <a:pt x="73" y="84"/>
                    <a:pt x="80" y="84"/>
                  </a:cubicBezTo>
                  <a:cubicBezTo>
                    <a:pt x="87" y="84"/>
                    <a:pt x="94" y="79"/>
                    <a:pt x="95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6" y="72"/>
                    <a:pt x="108" y="70"/>
                    <a:pt x="108" y="68"/>
                  </a:cubicBezTo>
                  <a:cubicBezTo>
                    <a:pt x="108" y="66"/>
                    <a:pt x="106" y="64"/>
                    <a:pt x="104" y="64"/>
                  </a:cubicBezTo>
                  <a:close/>
                  <a:moveTo>
                    <a:pt x="80" y="78"/>
                  </a:moveTo>
                  <a:cubicBezTo>
                    <a:pt x="75" y="78"/>
                    <a:pt x="70" y="73"/>
                    <a:pt x="70" y="68"/>
                  </a:cubicBezTo>
                  <a:cubicBezTo>
                    <a:pt x="70" y="63"/>
                    <a:pt x="75" y="58"/>
                    <a:pt x="80" y="58"/>
                  </a:cubicBezTo>
                  <a:cubicBezTo>
                    <a:pt x="85" y="58"/>
                    <a:pt x="90" y="63"/>
                    <a:pt x="90" y="68"/>
                  </a:cubicBezTo>
                  <a:cubicBezTo>
                    <a:pt x="90" y="73"/>
                    <a:pt x="85" y="78"/>
                    <a:pt x="80" y="78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  <a:moveTo>
                    <a:pt x="104" y="32"/>
                  </a:moveTo>
                  <a:cubicBezTo>
                    <a:pt x="59" y="32"/>
                    <a:pt x="59" y="32"/>
                    <a:pt x="59" y="32"/>
                  </a:cubicBezTo>
                  <a:cubicBezTo>
                    <a:pt x="58" y="25"/>
                    <a:pt x="51" y="20"/>
                    <a:pt x="44" y="20"/>
                  </a:cubicBezTo>
                  <a:cubicBezTo>
                    <a:pt x="37" y="20"/>
                    <a:pt x="30" y="25"/>
                    <a:pt x="29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2"/>
                    <a:pt x="20" y="34"/>
                    <a:pt x="20" y="36"/>
                  </a:cubicBezTo>
                  <a:cubicBezTo>
                    <a:pt x="20" y="38"/>
                    <a:pt x="22" y="40"/>
                    <a:pt x="24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7"/>
                    <a:pt x="37" y="52"/>
                    <a:pt x="44" y="52"/>
                  </a:cubicBezTo>
                  <a:cubicBezTo>
                    <a:pt x="51" y="52"/>
                    <a:pt x="58" y="47"/>
                    <a:pt x="59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6" y="40"/>
                    <a:pt x="108" y="38"/>
                    <a:pt x="108" y="36"/>
                  </a:cubicBezTo>
                  <a:cubicBezTo>
                    <a:pt x="108" y="34"/>
                    <a:pt x="106" y="32"/>
                    <a:pt x="104" y="32"/>
                  </a:cubicBezTo>
                  <a:close/>
                  <a:moveTo>
                    <a:pt x="44" y="46"/>
                  </a:moveTo>
                  <a:cubicBezTo>
                    <a:pt x="39" y="46"/>
                    <a:pt x="34" y="41"/>
                    <a:pt x="34" y="36"/>
                  </a:cubicBezTo>
                  <a:cubicBezTo>
                    <a:pt x="34" y="31"/>
                    <a:pt x="39" y="26"/>
                    <a:pt x="44" y="26"/>
                  </a:cubicBezTo>
                  <a:cubicBezTo>
                    <a:pt x="49" y="26"/>
                    <a:pt x="54" y="31"/>
                    <a:pt x="54" y="36"/>
                  </a:cubicBezTo>
                  <a:cubicBezTo>
                    <a:pt x="54" y="41"/>
                    <a:pt x="49" y="46"/>
                    <a:pt x="44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55838" y="1954600"/>
            <a:ext cx="674575" cy="674574"/>
            <a:chOff x="6901486" y="2557633"/>
            <a:chExt cx="674574" cy="674574"/>
          </a:xfrm>
        </p:grpSpPr>
        <p:sp>
          <p:nvSpPr>
            <p:cNvPr id="14" name="圆角矩形 13"/>
            <p:cNvSpPr/>
            <p:nvPr/>
          </p:nvSpPr>
          <p:spPr>
            <a:xfrm>
              <a:off x="6901486" y="2557633"/>
              <a:ext cx="674574" cy="674574"/>
            </a:xfrm>
            <a:prstGeom prst="roundRect">
              <a:avLst>
                <a:gd name="adj" fmla="val 124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Freeform 209"/>
            <p:cNvSpPr>
              <a:spLocks noEditPoints="1"/>
            </p:cNvSpPr>
            <p:nvPr/>
          </p:nvSpPr>
          <p:spPr bwMode="auto">
            <a:xfrm>
              <a:off x="6999061" y="2654414"/>
              <a:ext cx="479425" cy="481013"/>
            </a:xfrm>
            <a:custGeom>
              <a:avLst/>
              <a:gdLst>
                <a:gd name="T0" fmla="*/ 60 w 128"/>
                <a:gd name="T1" fmla="*/ 0 h 128"/>
                <a:gd name="T2" fmla="*/ 53 w 128"/>
                <a:gd name="T3" fmla="*/ 0 h 128"/>
                <a:gd name="T4" fmla="*/ 53 w 128"/>
                <a:gd name="T5" fmla="*/ 12 h 128"/>
                <a:gd name="T6" fmla="*/ 0 w 128"/>
                <a:gd name="T7" fmla="*/ 70 h 128"/>
                <a:gd name="T8" fmla="*/ 58 w 128"/>
                <a:gd name="T9" fmla="*/ 128 h 128"/>
                <a:gd name="T10" fmla="*/ 111 w 128"/>
                <a:gd name="T11" fmla="*/ 94 h 128"/>
                <a:gd name="T12" fmla="*/ 120 w 128"/>
                <a:gd name="T13" fmla="*/ 96 h 128"/>
                <a:gd name="T14" fmla="*/ 128 w 128"/>
                <a:gd name="T15" fmla="*/ 66 h 128"/>
                <a:gd name="T16" fmla="*/ 60 w 128"/>
                <a:gd name="T17" fmla="*/ 0 h 128"/>
                <a:gd name="T18" fmla="*/ 58 w 128"/>
                <a:gd name="T19" fmla="*/ 120 h 128"/>
                <a:gd name="T20" fmla="*/ 8 w 128"/>
                <a:gd name="T21" fmla="*/ 70 h 128"/>
                <a:gd name="T22" fmla="*/ 52 w 128"/>
                <a:gd name="T23" fmla="*/ 20 h 128"/>
                <a:gd name="T24" fmla="*/ 52 w 128"/>
                <a:gd name="T25" fmla="*/ 78 h 128"/>
                <a:gd name="T26" fmla="*/ 60 w 128"/>
                <a:gd name="T27" fmla="*/ 80 h 128"/>
                <a:gd name="T28" fmla="*/ 103 w 128"/>
                <a:gd name="T29" fmla="*/ 91 h 128"/>
                <a:gd name="T30" fmla="*/ 58 w 128"/>
                <a:gd name="T31" fmla="*/ 120 h 128"/>
                <a:gd name="T32" fmla="*/ 114 w 128"/>
                <a:gd name="T33" fmla="*/ 86 h 128"/>
                <a:gd name="T34" fmla="*/ 60 w 128"/>
                <a:gd name="T35" fmla="*/ 72 h 128"/>
                <a:gd name="T36" fmla="*/ 60 w 128"/>
                <a:gd name="T37" fmla="*/ 8 h 128"/>
                <a:gd name="T38" fmla="*/ 120 w 128"/>
                <a:gd name="T39" fmla="*/ 66 h 128"/>
                <a:gd name="T40" fmla="*/ 114 w 128"/>
                <a:gd name="T41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23" y="15"/>
                    <a:pt x="0" y="40"/>
                    <a:pt x="0" y="70"/>
                  </a:cubicBezTo>
                  <a:cubicBezTo>
                    <a:pt x="0" y="102"/>
                    <a:pt x="26" y="128"/>
                    <a:pt x="58" y="128"/>
                  </a:cubicBezTo>
                  <a:cubicBezTo>
                    <a:pt x="82" y="128"/>
                    <a:pt x="102" y="114"/>
                    <a:pt x="111" y="94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4" y="89"/>
                    <a:pt x="128" y="79"/>
                    <a:pt x="128" y="66"/>
                  </a:cubicBezTo>
                  <a:cubicBezTo>
                    <a:pt x="128" y="30"/>
                    <a:pt x="94" y="0"/>
                    <a:pt x="60" y="0"/>
                  </a:cubicBezTo>
                  <a:close/>
                  <a:moveTo>
                    <a:pt x="58" y="120"/>
                  </a:moveTo>
                  <a:cubicBezTo>
                    <a:pt x="30" y="120"/>
                    <a:pt x="8" y="98"/>
                    <a:pt x="8" y="70"/>
                  </a:cubicBezTo>
                  <a:cubicBezTo>
                    <a:pt x="8" y="45"/>
                    <a:pt x="28" y="24"/>
                    <a:pt x="52" y="20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96" y="109"/>
                    <a:pt x="77" y="120"/>
                    <a:pt x="58" y="120"/>
                  </a:cubicBezTo>
                  <a:close/>
                  <a:moveTo>
                    <a:pt x="114" y="86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89" y="8"/>
                    <a:pt x="120" y="35"/>
                    <a:pt x="120" y="66"/>
                  </a:cubicBezTo>
                  <a:cubicBezTo>
                    <a:pt x="120" y="75"/>
                    <a:pt x="117" y="81"/>
                    <a:pt x="114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59535" y="1723767"/>
            <a:ext cx="6096000" cy="1120795"/>
            <a:chOff x="4859534" y="1723767"/>
            <a:chExt cx="6096000" cy="1120795"/>
          </a:xfrm>
        </p:grpSpPr>
        <p:sp>
          <p:nvSpPr>
            <p:cNvPr id="21" name="矩形 20"/>
            <p:cNvSpPr/>
            <p:nvPr/>
          </p:nvSpPr>
          <p:spPr>
            <a:xfrm>
              <a:off x="4859534" y="1723767"/>
              <a:ext cx="23164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实验册重叠部分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59534" y="2185432"/>
              <a:ext cx="6096000" cy="6591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实验名称、实验时长、实验简略原理、实验可能碰到的困难、实验关键点等。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15789" y="3523638"/>
            <a:ext cx="6096000" cy="846475"/>
            <a:chOff x="4859534" y="1723767"/>
            <a:chExt cx="6096000" cy="846475"/>
          </a:xfrm>
        </p:grpSpPr>
        <p:sp>
          <p:nvSpPr>
            <p:cNvPr id="25" name="矩形 24"/>
            <p:cNvSpPr/>
            <p:nvPr/>
          </p:nvSpPr>
          <p:spPr>
            <a:xfrm>
              <a:off x="4859534" y="1723767"/>
              <a:ext cx="2096135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仪器状况反馈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 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859534" y="2185432"/>
              <a:ext cx="6096000" cy="3848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代替纸质记录表，记录实验仪器的使用状况。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72043" y="5296776"/>
            <a:ext cx="6096000" cy="846475"/>
            <a:chOff x="4859534" y="1723767"/>
            <a:chExt cx="6096000" cy="846475"/>
          </a:xfrm>
        </p:grpSpPr>
        <p:sp>
          <p:nvSpPr>
            <p:cNvPr id="28" name="矩形 27"/>
            <p:cNvSpPr/>
            <p:nvPr/>
          </p:nvSpPr>
          <p:spPr>
            <a:xfrm>
              <a:off x="4859534" y="1723767"/>
              <a:ext cx="17068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服务器问题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59534" y="2185432"/>
              <a:ext cx="6096000" cy="3848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C104</a:t>
              </a:r>
              <a:r>
                <a:rPr lang="zh-CN" altLang="en-US" dirty="0">
                  <a:solidFill>
                    <a:schemeClr val="bg1"/>
                  </a:solidFill>
                </a:rPr>
                <a:t>实验室有服务器一台，可用作后端数据库服务器。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流程图: 联系 29"/>
          <p:cNvSpPr/>
          <p:nvPr/>
        </p:nvSpPr>
        <p:spPr>
          <a:xfrm>
            <a:off x="3208055" y="1997381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513521" y="3761268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3878499" y="5563476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30" r="35433"/>
          <a:stretch>
            <a:fillRect/>
          </a:stretch>
        </p:blipFill>
        <p:spPr>
          <a:xfrm>
            <a:off x="7072315" y="2040"/>
            <a:ext cx="5119688" cy="6855963"/>
          </a:xfrm>
          <a:custGeom>
            <a:avLst/>
            <a:gdLst>
              <a:gd name="connsiteX0" fmla="*/ 1023938 w 5119688"/>
              <a:gd name="connsiteY0" fmla="*/ 0 h 6855963"/>
              <a:gd name="connsiteX1" fmla="*/ 5119688 w 5119688"/>
              <a:gd name="connsiteY1" fmla="*/ 0 h 6855963"/>
              <a:gd name="connsiteX2" fmla="*/ 5119688 w 5119688"/>
              <a:gd name="connsiteY2" fmla="*/ 6855963 h 6855963"/>
              <a:gd name="connsiteX3" fmla="*/ 0 w 5119688"/>
              <a:gd name="connsiteY3" fmla="*/ 6855963 h 68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8" h="6855963">
                <a:moveTo>
                  <a:pt x="1023938" y="0"/>
                </a:moveTo>
                <a:lnTo>
                  <a:pt x="5119688" y="0"/>
                </a:lnTo>
                <a:lnTo>
                  <a:pt x="5119688" y="6855963"/>
                </a:lnTo>
                <a:lnTo>
                  <a:pt x="0" y="6855963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5086985" cy="1171070"/>
            <a:chOff x="0" y="2036"/>
            <a:chExt cx="5086985" cy="1171070"/>
          </a:xfrm>
        </p:grpSpPr>
        <p:sp>
          <p:nvSpPr>
            <p:cNvPr id="3" name="矩形 2"/>
            <p:cNvSpPr/>
            <p:nvPr/>
          </p:nvSpPr>
          <p:spPr>
            <a:xfrm>
              <a:off x="878840" y="268101"/>
              <a:ext cx="4208145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相关性分析报告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97306" y="2084098"/>
            <a:ext cx="1724031" cy="175589"/>
            <a:chOff x="840289" y="4727277"/>
            <a:chExt cx="1724031" cy="175589"/>
          </a:xfrm>
        </p:grpSpPr>
        <p:sp>
          <p:nvSpPr>
            <p:cNvPr id="11" name="矩形 10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991896" y="1849571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班级</a:t>
            </a:r>
            <a:r>
              <a:rPr lang="en-US" altLang="zh-CN" sz="2400" dirty="0" smtClean="0">
                <a:solidFill>
                  <a:schemeClr val="bg1"/>
                </a:solidFill>
              </a:rPr>
              <a:t>x</a:t>
            </a:r>
            <a:r>
              <a:rPr lang="zh-CN" altLang="en-US" sz="2400" dirty="0" smtClean="0">
                <a:solidFill>
                  <a:schemeClr val="bg1"/>
                </a:solidFill>
              </a:rPr>
              <a:t>时间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0" name="五边形 9"/>
          <p:cNvSpPr/>
          <p:nvPr/>
        </p:nvSpPr>
        <p:spPr>
          <a:xfrm rot="10800000">
            <a:off x="9532146" y="1828807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43175" y="1721935"/>
            <a:ext cx="5177903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一些班级早课效率、理论课后效率不高，可反馈到教务排课。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813841" y="3375327"/>
            <a:ext cx="1724031" cy="175589"/>
            <a:chOff x="840289" y="4727277"/>
            <a:chExt cx="1724031" cy="175589"/>
          </a:xfrm>
        </p:grpSpPr>
        <p:sp>
          <p:nvSpPr>
            <p:cNvPr id="24" name="矩形 23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7808430" y="3140799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仪器</a:t>
            </a:r>
            <a:r>
              <a:rPr lang="en-US" altLang="zh-CN" sz="2400" dirty="0" smtClean="0">
                <a:solidFill>
                  <a:schemeClr val="bg1"/>
                </a:solidFill>
              </a:rPr>
              <a:t>x</a:t>
            </a:r>
            <a:r>
              <a:rPr lang="zh-CN" altLang="en-US" sz="2400" dirty="0" smtClean="0">
                <a:solidFill>
                  <a:schemeClr val="bg1"/>
                </a:solidFill>
              </a:rPr>
              <a:t>时间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 rot="10800000">
            <a:off x="9348679" y="312003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22158" y="2940874"/>
            <a:ext cx="5177903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仪器到某一教学时段后大量缺损，需要实验室安排工作。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30374" y="4707968"/>
            <a:ext cx="1724031" cy="175589"/>
            <a:chOff x="840289" y="4727277"/>
            <a:chExt cx="1724031" cy="175589"/>
          </a:xfrm>
        </p:grpSpPr>
        <p:sp>
          <p:nvSpPr>
            <p:cNvPr id="32" name="矩形 31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7624963" y="4473440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班级</a:t>
            </a:r>
            <a:r>
              <a:rPr lang="en-US" altLang="zh-CN" sz="2400" dirty="0" smtClean="0">
                <a:solidFill>
                  <a:schemeClr val="bg1"/>
                </a:solidFill>
              </a:rPr>
              <a:t>x</a:t>
            </a:r>
            <a:r>
              <a:rPr lang="zh-CN" altLang="en-US" sz="2400" dirty="0" smtClean="0">
                <a:solidFill>
                  <a:schemeClr val="bg1"/>
                </a:solidFill>
              </a:rPr>
              <a:t>内容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1" name="五边形 30"/>
          <p:cNvSpPr/>
          <p:nvPr/>
        </p:nvSpPr>
        <p:spPr>
          <a:xfrm rot="10800000">
            <a:off x="9165213" y="4452676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01142" y="4159813"/>
            <a:ext cx="5177903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一些班级在之前的课程学习中体现出某一块内容薄弱，可以指导之后老师的教学。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446906" y="5740917"/>
            <a:ext cx="1724031" cy="175589"/>
            <a:chOff x="840289" y="4727277"/>
            <a:chExt cx="1724031" cy="175589"/>
          </a:xfrm>
        </p:grpSpPr>
        <p:sp>
          <p:nvSpPr>
            <p:cNvPr id="40" name="矩形 39"/>
            <p:cNvSpPr/>
            <p:nvPr/>
          </p:nvSpPr>
          <p:spPr>
            <a:xfrm rot="240000">
              <a:off x="1978532" y="4727277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1360000">
              <a:off x="840289" y="4727278"/>
              <a:ext cx="585788" cy="175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7441496" y="5506389"/>
            <a:ext cx="1734853" cy="39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内容</a:t>
            </a:r>
            <a:r>
              <a:rPr lang="en-US" altLang="zh-CN" sz="2400" dirty="0" smtClean="0">
                <a:solidFill>
                  <a:schemeClr val="bg1"/>
                </a:solidFill>
              </a:rPr>
              <a:t>x</a:t>
            </a:r>
            <a:r>
              <a:rPr lang="zh-CN" altLang="en-US" sz="2400" dirty="0" smtClean="0">
                <a:solidFill>
                  <a:schemeClr val="bg1"/>
                </a:solidFill>
              </a:rPr>
              <a:t>仪器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9" name="五边形 38"/>
          <p:cNvSpPr/>
          <p:nvPr/>
        </p:nvSpPr>
        <p:spPr>
          <a:xfrm rot="10800000">
            <a:off x="8981746" y="548562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880125" y="5378753"/>
            <a:ext cx="5177903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如模电课使用实验板和实验箱学生反馈的实验效果。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9" y="2507831"/>
            <a:ext cx="705760" cy="712944"/>
            <a:chOff x="3569784" y="2113339"/>
            <a:chExt cx="705760" cy="712944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45" y="2463800"/>
            <a:ext cx="36899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THREE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3245019"/>
            <a:ext cx="23164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项目进度和成果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35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刘楠、李创丰、黄馨怡、陈钰娴、黄冬荣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关于求助方式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直角三角形 5"/>
          <p:cNvSpPr/>
          <p:nvPr/>
        </p:nvSpPr>
        <p:spPr>
          <a:xfrm>
            <a:off x="0" y="5543550"/>
            <a:ext cx="121920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30" r="39239"/>
          <a:stretch>
            <a:fillRect/>
          </a:stretch>
        </p:blipFill>
        <p:spPr>
          <a:xfrm>
            <a:off x="8858250" y="2036"/>
            <a:ext cx="3333751" cy="6855964"/>
          </a:xfrm>
          <a:custGeom>
            <a:avLst/>
            <a:gdLst>
              <a:gd name="connsiteX0" fmla="*/ 3333750 w 3333750"/>
              <a:gd name="connsiteY0" fmla="*/ 0 h 6855964"/>
              <a:gd name="connsiteX1" fmla="*/ 3333750 w 3333750"/>
              <a:gd name="connsiteY1" fmla="*/ 6855964 h 6855964"/>
              <a:gd name="connsiteX2" fmla="*/ 0 w 3333750"/>
              <a:gd name="connsiteY2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0" h="6855964">
                <a:moveTo>
                  <a:pt x="3333750" y="0"/>
                </a:moveTo>
                <a:lnTo>
                  <a:pt x="3333750" y="6855964"/>
                </a:lnTo>
                <a:lnTo>
                  <a:pt x="0" y="6855964"/>
                </a:lnTo>
                <a:close/>
              </a:path>
            </a:pathLst>
          </a:custGeom>
        </p:spPr>
      </p:pic>
      <p:graphicFrame>
        <p:nvGraphicFramePr>
          <p:cNvPr id="13" name="图表 12"/>
          <p:cNvGraphicFramePr/>
          <p:nvPr/>
        </p:nvGraphicFramePr>
        <p:xfrm>
          <a:off x="437867" y="1567605"/>
          <a:ext cx="4926013" cy="310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6541909" y="2030529"/>
            <a:ext cx="3482929" cy="1062900"/>
            <a:chOff x="6218283" y="1720189"/>
            <a:chExt cx="3482929" cy="1062900"/>
          </a:xfrm>
        </p:grpSpPr>
        <p:sp>
          <p:nvSpPr>
            <p:cNvPr id="17" name="文本框 16"/>
            <p:cNvSpPr txBox="1"/>
            <p:nvPr/>
          </p:nvSpPr>
          <p:spPr>
            <a:xfrm>
              <a:off x="6218284" y="1720189"/>
              <a:ext cx="1787814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求助方式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18283" y="2136758"/>
              <a:ext cx="3482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All things in their being are good for something.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41909" y="3508928"/>
            <a:ext cx="3482929" cy="1350019"/>
            <a:chOff x="6218283" y="1720189"/>
            <a:chExt cx="3482929" cy="1350019"/>
          </a:xfrm>
        </p:grpSpPr>
        <p:sp>
          <p:nvSpPr>
            <p:cNvPr id="21" name="文本框 20"/>
            <p:cNvSpPr txBox="1"/>
            <p:nvPr/>
          </p:nvSpPr>
          <p:spPr>
            <a:xfrm>
              <a:off x="6218284" y="1720189"/>
              <a:ext cx="1787814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想法和实际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18283" y="2136758"/>
              <a:ext cx="3482929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有一部分同学倾向于向老师求助并觉得是有效方式，实际求助的人却较少。在同学项中正好相反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Freeform 167"/>
          <p:cNvSpPr>
            <a:spLocks noEditPoints="1"/>
          </p:cNvSpPr>
          <p:nvPr/>
        </p:nvSpPr>
        <p:spPr bwMode="auto">
          <a:xfrm>
            <a:off x="5957943" y="3754524"/>
            <a:ext cx="330200" cy="479425"/>
          </a:xfrm>
          <a:custGeom>
            <a:avLst/>
            <a:gdLst>
              <a:gd name="T0" fmla="*/ 84 w 88"/>
              <a:gd name="T1" fmla="*/ 120 h 128"/>
              <a:gd name="T2" fmla="*/ 76 w 88"/>
              <a:gd name="T3" fmla="*/ 120 h 128"/>
              <a:gd name="T4" fmla="*/ 76 w 88"/>
              <a:gd name="T5" fmla="*/ 92 h 128"/>
              <a:gd name="T6" fmla="*/ 48 w 88"/>
              <a:gd name="T7" fmla="*/ 64 h 128"/>
              <a:gd name="T8" fmla="*/ 76 w 88"/>
              <a:gd name="T9" fmla="*/ 36 h 128"/>
              <a:gd name="T10" fmla="*/ 76 w 88"/>
              <a:gd name="T11" fmla="*/ 8 h 128"/>
              <a:gd name="T12" fmla="*/ 84 w 88"/>
              <a:gd name="T13" fmla="*/ 8 h 128"/>
              <a:gd name="T14" fmla="*/ 88 w 88"/>
              <a:gd name="T15" fmla="*/ 4 h 128"/>
              <a:gd name="T16" fmla="*/ 84 w 88"/>
              <a:gd name="T17" fmla="*/ 0 h 128"/>
              <a:gd name="T18" fmla="*/ 76 w 88"/>
              <a:gd name="T19" fmla="*/ 0 h 128"/>
              <a:gd name="T20" fmla="*/ 68 w 88"/>
              <a:gd name="T21" fmla="*/ 0 h 128"/>
              <a:gd name="T22" fmla="*/ 20 w 88"/>
              <a:gd name="T23" fmla="*/ 0 h 128"/>
              <a:gd name="T24" fmla="*/ 12 w 88"/>
              <a:gd name="T25" fmla="*/ 0 h 128"/>
              <a:gd name="T26" fmla="*/ 4 w 88"/>
              <a:gd name="T27" fmla="*/ 0 h 128"/>
              <a:gd name="T28" fmla="*/ 0 w 88"/>
              <a:gd name="T29" fmla="*/ 4 h 128"/>
              <a:gd name="T30" fmla="*/ 4 w 88"/>
              <a:gd name="T31" fmla="*/ 8 h 128"/>
              <a:gd name="T32" fmla="*/ 12 w 88"/>
              <a:gd name="T33" fmla="*/ 8 h 128"/>
              <a:gd name="T34" fmla="*/ 12 w 88"/>
              <a:gd name="T35" fmla="*/ 36 h 128"/>
              <a:gd name="T36" fmla="*/ 40 w 88"/>
              <a:gd name="T37" fmla="*/ 64 h 128"/>
              <a:gd name="T38" fmla="*/ 12 w 88"/>
              <a:gd name="T39" fmla="*/ 92 h 128"/>
              <a:gd name="T40" fmla="*/ 12 w 88"/>
              <a:gd name="T41" fmla="*/ 120 h 128"/>
              <a:gd name="T42" fmla="*/ 4 w 88"/>
              <a:gd name="T43" fmla="*/ 120 h 128"/>
              <a:gd name="T44" fmla="*/ 0 w 88"/>
              <a:gd name="T45" fmla="*/ 124 h 128"/>
              <a:gd name="T46" fmla="*/ 4 w 88"/>
              <a:gd name="T47" fmla="*/ 128 h 128"/>
              <a:gd name="T48" fmla="*/ 12 w 88"/>
              <a:gd name="T49" fmla="*/ 128 h 128"/>
              <a:gd name="T50" fmla="*/ 20 w 88"/>
              <a:gd name="T51" fmla="*/ 128 h 128"/>
              <a:gd name="T52" fmla="*/ 68 w 88"/>
              <a:gd name="T53" fmla="*/ 128 h 128"/>
              <a:gd name="T54" fmla="*/ 76 w 88"/>
              <a:gd name="T55" fmla="*/ 128 h 128"/>
              <a:gd name="T56" fmla="*/ 84 w 88"/>
              <a:gd name="T57" fmla="*/ 128 h 128"/>
              <a:gd name="T58" fmla="*/ 88 w 88"/>
              <a:gd name="T59" fmla="*/ 124 h 128"/>
              <a:gd name="T60" fmla="*/ 84 w 88"/>
              <a:gd name="T61" fmla="*/ 120 h 128"/>
              <a:gd name="T62" fmla="*/ 20 w 88"/>
              <a:gd name="T63" fmla="*/ 36 h 128"/>
              <a:gd name="T64" fmla="*/ 20 w 88"/>
              <a:gd name="T65" fmla="*/ 16 h 128"/>
              <a:gd name="T66" fmla="*/ 20 w 88"/>
              <a:gd name="T67" fmla="*/ 8 h 128"/>
              <a:gd name="T68" fmla="*/ 68 w 88"/>
              <a:gd name="T69" fmla="*/ 8 h 128"/>
              <a:gd name="T70" fmla="*/ 68 w 88"/>
              <a:gd name="T71" fmla="*/ 16 h 128"/>
              <a:gd name="T72" fmla="*/ 68 w 88"/>
              <a:gd name="T73" fmla="*/ 36 h 128"/>
              <a:gd name="T74" fmla="*/ 47 w 88"/>
              <a:gd name="T75" fmla="*/ 56 h 128"/>
              <a:gd name="T76" fmla="*/ 41 w 88"/>
              <a:gd name="T77" fmla="*/ 56 h 128"/>
              <a:gd name="T78" fmla="*/ 20 w 88"/>
              <a:gd name="T79" fmla="*/ 36 h 128"/>
              <a:gd name="T80" fmla="*/ 68 w 88"/>
              <a:gd name="T81" fmla="*/ 112 h 128"/>
              <a:gd name="T82" fmla="*/ 68 w 88"/>
              <a:gd name="T83" fmla="*/ 120 h 128"/>
              <a:gd name="T84" fmla="*/ 20 w 88"/>
              <a:gd name="T85" fmla="*/ 120 h 128"/>
              <a:gd name="T86" fmla="*/ 20 w 88"/>
              <a:gd name="T87" fmla="*/ 112 h 128"/>
              <a:gd name="T88" fmla="*/ 20 w 88"/>
              <a:gd name="T89" fmla="*/ 92 h 128"/>
              <a:gd name="T90" fmla="*/ 41 w 88"/>
              <a:gd name="T91" fmla="*/ 72 h 128"/>
              <a:gd name="T92" fmla="*/ 47 w 88"/>
              <a:gd name="T93" fmla="*/ 72 h 128"/>
              <a:gd name="T94" fmla="*/ 68 w 88"/>
              <a:gd name="T95" fmla="*/ 92 h 128"/>
              <a:gd name="T96" fmla="*/ 68 w 88"/>
              <a:gd name="T9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8" h="128">
                <a:moveTo>
                  <a:pt x="84" y="120"/>
                </a:moveTo>
                <a:cubicBezTo>
                  <a:pt x="76" y="120"/>
                  <a:pt x="76" y="120"/>
                  <a:pt x="76" y="120"/>
                </a:cubicBezTo>
                <a:cubicBezTo>
                  <a:pt x="76" y="92"/>
                  <a:pt x="76" y="92"/>
                  <a:pt x="76" y="92"/>
                </a:cubicBezTo>
                <a:cubicBezTo>
                  <a:pt x="76" y="77"/>
                  <a:pt x="63" y="64"/>
                  <a:pt x="48" y="64"/>
                </a:cubicBezTo>
                <a:cubicBezTo>
                  <a:pt x="63" y="64"/>
                  <a:pt x="76" y="51"/>
                  <a:pt x="76" y="36"/>
                </a:cubicBezTo>
                <a:cubicBezTo>
                  <a:pt x="76" y="8"/>
                  <a:pt x="76" y="8"/>
                  <a:pt x="76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6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51"/>
                  <a:pt x="25" y="64"/>
                  <a:pt x="40" y="64"/>
                </a:cubicBezTo>
                <a:cubicBezTo>
                  <a:pt x="25" y="64"/>
                  <a:pt x="12" y="77"/>
                  <a:pt x="12" y="92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6" y="128"/>
                  <a:pt x="88" y="126"/>
                  <a:pt x="88" y="124"/>
                </a:cubicBezTo>
                <a:cubicBezTo>
                  <a:pt x="88" y="122"/>
                  <a:pt x="86" y="120"/>
                  <a:pt x="84" y="120"/>
                </a:cubicBezTo>
                <a:close/>
                <a:moveTo>
                  <a:pt x="20" y="36"/>
                </a:moveTo>
                <a:cubicBezTo>
                  <a:pt x="20" y="29"/>
                  <a:pt x="20" y="23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23"/>
                  <a:pt x="68" y="30"/>
                  <a:pt x="68" y="36"/>
                </a:cubicBezTo>
                <a:cubicBezTo>
                  <a:pt x="68" y="47"/>
                  <a:pt x="59" y="56"/>
                  <a:pt x="47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29" y="56"/>
                  <a:pt x="20" y="47"/>
                  <a:pt x="20" y="36"/>
                </a:cubicBezTo>
                <a:close/>
                <a:moveTo>
                  <a:pt x="68" y="112"/>
                </a:moveTo>
                <a:cubicBezTo>
                  <a:pt x="68" y="120"/>
                  <a:pt x="68" y="120"/>
                  <a:pt x="68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0" y="105"/>
                  <a:pt x="20" y="99"/>
                  <a:pt x="20" y="92"/>
                </a:cubicBezTo>
                <a:cubicBezTo>
                  <a:pt x="20" y="81"/>
                  <a:pt x="29" y="72"/>
                  <a:pt x="41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9" y="72"/>
                  <a:pt x="68" y="81"/>
                  <a:pt x="68" y="92"/>
                </a:cubicBezTo>
                <a:cubicBezTo>
                  <a:pt x="68" y="98"/>
                  <a:pt x="68" y="105"/>
                  <a:pt x="68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0"/>
          <p:cNvSpPr>
            <a:spLocks noEditPoints="1"/>
          </p:cNvSpPr>
          <p:nvPr/>
        </p:nvSpPr>
        <p:spPr bwMode="auto">
          <a:xfrm>
            <a:off x="5808718" y="2372026"/>
            <a:ext cx="479425" cy="481013"/>
          </a:xfrm>
          <a:custGeom>
            <a:avLst/>
            <a:gdLst>
              <a:gd name="T0" fmla="*/ 88 w 128"/>
              <a:gd name="T1" fmla="*/ 80 h 128"/>
              <a:gd name="T2" fmla="*/ 92 w 128"/>
              <a:gd name="T3" fmla="*/ 76 h 128"/>
              <a:gd name="T4" fmla="*/ 92 w 128"/>
              <a:gd name="T5" fmla="*/ 40 h 128"/>
              <a:gd name="T6" fmla="*/ 88 w 128"/>
              <a:gd name="T7" fmla="*/ 36 h 128"/>
              <a:gd name="T8" fmla="*/ 84 w 128"/>
              <a:gd name="T9" fmla="*/ 40 h 128"/>
              <a:gd name="T10" fmla="*/ 84 w 128"/>
              <a:gd name="T11" fmla="*/ 76 h 128"/>
              <a:gd name="T12" fmla="*/ 88 w 128"/>
              <a:gd name="T13" fmla="*/ 80 h 128"/>
              <a:gd name="T14" fmla="*/ 0 w 128"/>
              <a:gd name="T15" fmla="*/ 0 h 128"/>
              <a:gd name="T16" fmla="*/ 0 w 128"/>
              <a:gd name="T17" fmla="*/ 8 h 128"/>
              <a:gd name="T18" fmla="*/ 8 w 128"/>
              <a:gd name="T19" fmla="*/ 8 h 128"/>
              <a:gd name="T20" fmla="*/ 8 w 128"/>
              <a:gd name="T21" fmla="*/ 84 h 128"/>
              <a:gd name="T22" fmla="*/ 24 w 128"/>
              <a:gd name="T23" fmla="*/ 100 h 128"/>
              <a:gd name="T24" fmla="*/ 48 w 128"/>
              <a:gd name="T25" fmla="*/ 100 h 128"/>
              <a:gd name="T26" fmla="*/ 32 w 128"/>
              <a:gd name="T27" fmla="*/ 128 h 128"/>
              <a:gd name="T28" fmla="*/ 44 w 128"/>
              <a:gd name="T29" fmla="*/ 128 h 128"/>
              <a:gd name="T30" fmla="*/ 60 w 128"/>
              <a:gd name="T31" fmla="*/ 100 h 128"/>
              <a:gd name="T32" fmla="*/ 68 w 128"/>
              <a:gd name="T33" fmla="*/ 100 h 128"/>
              <a:gd name="T34" fmla="*/ 84 w 128"/>
              <a:gd name="T35" fmla="*/ 128 h 128"/>
              <a:gd name="T36" fmla="*/ 96 w 128"/>
              <a:gd name="T37" fmla="*/ 128 h 128"/>
              <a:gd name="T38" fmla="*/ 80 w 128"/>
              <a:gd name="T39" fmla="*/ 100 h 128"/>
              <a:gd name="T40" fmla="*/ 104 w 128"/>
              <a:gd name="T41" fmla="*/ 100 h 128"/>
              <a:gd name="T42" fmla="*/ 120 w 128"/>
              <a:gd name="T43" fmla="*/ 84 h 128"/>
              <a:gd name="T44" fmla="*/ 120 w 128"/>
              <a:gd name="T45" fmla="*/ 8 h 128"/>
              <a:gd name="T46" fmla="*/ 128 w 128"/>
              <a:gd name="T47" fmla="*/ 8 h 128"/>
              <a:gd name="T48" fmla="*/ 128 w 128"/>
              <a:gd name="T49" fmla="*/ 0 h 128"/>
              <a:gd name="T50" fmla="*/ 0 w 128"/>
              <a:gd name="T51" fmla="*/ 0 h 128"/>
              <a:gd name="T52" fmla="*/ 112 w 128"/>
              <a:gd name="T53" fmla="*/ 84 h 128"/>
              <a:gd name="T54" fmla="*/ 104 w 128"/>
              <a:gd name="T55" fmla="*/ 92 h 128"/>
              <a:gd name="T56" fmla="*/ 24 w 128"/>
              <a:gd name="T57" fmla="*/ 92 h 128"/>
              <a:gd name="T58" fmla="*/ 16 w 128"/>
              <a:gd name="T59" fmla="*/ 84 h 128"/>
              <a:gd name="T60" fmla="*/ 16 w 128"/>
              <a:gd name="T61" fmla="*/ 8 h 128"/>
              <a:gd name="T62" fmla="*/ 112 w 128"/>
              <a:gd name="T63" fmla="*/ 8 h 128"/>
              <a:gd name="T64" fmla="*/ 112 w 128"/>
              <a:gd name="T65" fmla="*/ 84 h 128"/>
              <a:gd name="T66" fmla="*/ 64 w 128"/>
              <a:gd name="T67" fmla="*/ 80 h 128"/>
              <a:gd name="T68" fmla="*/ 68 w 128"/>
              <a:gd name="T69" fmla="*/ 76 h 128"/>
              <a:gd name="T70" fmla="*/ 68 w 128"/>
              <a:gd name="T71" fmla="*/ 28 h 128"/>
              <a:gd name="T72" fmla="*/ 64 w 128"/>
              <a:gd name="T73" fmla="*/ 24 h 128"/>
              <a:gd name="T74" fmla="*/ 60 w 128"/>
              <a:gd name="T75" fmla="*/ 28 h 128"/>
              <a:gd name="T76" fmla="*/ 60 w 128"/>
              <a:gd name="T77" fmla="*/ 76 h 128"/>
              <a:gd name="T78" fmla="*/ 64 w 128"/>
              <a:gd name="T79" fmla="*/ 80 h 128"/>
              <a:gd name="T80" fmla="*/ 40 w 128"/>
              <a:gd name="T81" fmla="*/ 80 h 128"/>
              <a:gd name="T82" fmla="*/ 44 w 128"/>
              <a:gd name="T83" fmla="*/ 76 h 128"/>
              <a:gd name="T84" fmla="*/ 44 w 128"/>
              <a:gd name="T85" fmla="*/ 60 h 128"/>
              <a:gd name="T86" fmla="*/ 40 w 128"/>
              <a:gd name="T87" fmla="*/ 56 h 128"/>
              <a:gd name="T88" fmla="*/ 36 w 128"/>
              <a:gd name="T89" fmla="*/ 60 h 128"/>
              <a:gd name="T90" fmla="*/ 36 w 128"/>
              <a:gd name="T91" fmla="*/ 76 h 128"/>
              <a:gd name="T92" fmla="*/ 40 w 128"/>
              <a:gd name="T93" fmla="*/ 8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8">
                <a:moveTo>
                  <a:pt x="88" y="80"/>
                </a:moveTo>
                <a:cubicBezTo>
                  <a:pt x="90" y="80"/>
                  <a:pt x="92" y="78"/>
                  <a:pt x="92" y="76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38"/>
                  <a:pt x="90" y="36"/>
                  <a:pt x="88" y="36"/>
                </a:cubicBezTo>
                <a:cubicBezTo>
                  <a:pt x="86" y="36"/>
                  <a:pt x="84" y="38"/>
                  <a:pt x="84" y="40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8"/>
                  <a:pt x="86" y="80"/>
                  <a:pt x="88" y="80"/>
                </a:cubicBezTo>
                <a:close/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4"/>
                  <a:pt x="8" y="84"/>
                  <a:pt x="8" y="84"/>
                </a:cubicBezTo>
                <a:cubicBezTo>
                  <a:pt x="8" y="93"/>
                  <a:pt x="15" y="100"/>
                  <a:pt x="24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3" y="100"/>
                  <a:pt x="120" y="93"/>
                  <a:pt x="120" y="84"/>
                </a:cubicBezTo>
                <a:cubicBezTo>
                  <a:pt x="120" y="84"/>
                  <a:pt x="120" y="15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0"/>
                  <a:pt x="128" y="0"/>
                  <a:pt x="128" y="0"/>
                </a:cubicBezTo>
                <a:lnTo>
                  <a:pt x="0" y="0"/>
                </a:lnTo>
                <a:close/>
                <a:moveTo>
                  <a:pt x="112" y="84"/>
                </a:moveTo>
                <a:cubicBezTo>
                  <a:pt x="112" y="89"/>
                  <a:pt x="109" y="92"/>
                  <a:pt x="10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19" y="92"/>
                  <a:pt x="16" y="89"/>
                  <a:pt x="16" y="84"/>
                </a:cubicBezTo>
                <a:cubicBezTo>
                  <a:pt x="16" y="84"/>
                  <a:pt x="16" y="13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16"/>
                  <a:pt x="112" y="84"/>
                  <a:pt x="112" y="84"/>
                </a:cubicBezTo>
                <a:close/>
                <a:moveTo>
                  <a:pt x="64" y="80"/>
                </a:moveTo>
                <a:cubicBezTo>
                  <a:pt x="66" y="80"/>
                  <a:pt x="68" y="78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6"/>
                  <a:pt x="66" y="24"/>
                  <a:pt x="64" y="24"/>
                </a:cubicBezTo>
                <a:cubicBezTo>
                  <a:pt x="62" y="24"/>
                  <a:pt x="60" y="26"/>
                  <a:pt x="60" y="28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8"/>
                  <a:pt x="62" y="80"/>
                  <a:pt x="64" y="80"/>
                </a:cubicBezTo>
                <a:close/>
                <a:moveTo>
                  <a:pt x="40" y="80"/>
                </a:moveTo>
                <a:cubicBezTo>
                  <a:pt x="42" y="80"/>
                  <a:pt x="44" y="78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2" y="56"/>
                  <a:pt x="40" y="56"/>
                </a:cubicBezTo>
                <a:cubicBezTo>
                  <a:pt x="38" y="56"/>
                  <a:pt x="36" y="58"/>
                  <a:pt x="36" y="60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8"/>
                  <a:pt x="38" y="80"/>
                  <a:pt x="40" y="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" y="0"/>
            <a:ext cx="4900613" cy="5443538"/>
            <a:chOff x="1" y="0"/>
            <a:chExt cx="4900613" cy="544353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1" t="210" b="210"/>
            <a:stretch>
              <a:fillRect/>
            </a:stretch>
          </p:blipFill>
          <p:spPr>
            <a:xfrm>
              <a:off x="1" y="0"/>
              <a:ext cx="4900613" cy="5443538"/>
            </a:xfrm>
            <a:custGeom>
              <a:avLst/>
              <a:gdLst>
                <a:gd name="connsiteX0" fmla="*/ 0 w 4900613"/>
                <a:gd name="connsiteY0" fmla="*/ 0 h 5443538"/>
                <a:gd name="connsiteX1" fmla="*/ 4900613 w 4900613"/>
                <a:gd name="connsiteY1" fmla="*/ 0 h 5443538"/>
                <a:gd name="connsiteX2" fmla="*/ 0 w 4900613"/>
                <a:gd name="connsiteY2" fmla="*/ 5443538 h 54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0613" h="5443538">
                  <a:moveTo>
                    <a:pt x="0" y="0"/>
                  </a:moveTo>
                  <a:lnTo>
                    <a:pt x="4900613" y="0"/>
                  </a:lnTo>
                  <a:lnTo>
                    <a:pt x="0" y="5443538"/>
                  </a:lnTo>
                  <a:close/>
                </a:path>
              </a:pathLst>
            </a:custGeom>
          </p:spPr>
        </p:pic>
        <p:sp>
          <p:nvSpPr>
            <p:cNvPr id="10" name="直角三角形 9"/>
            <p:cNvSpPr/>
            <p:nvPr/>
          </p:nvSpPr>
          <p:spPr>
            <a:xfrm flipV="1">
              <a:off x="1" y="0"/>
              <a:ext cx="4900613" cy="5443538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关于模电实验箱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直接连接符 15"/>
          <p:cNvCxnSpPr>
            <a:stCxn id="11" idx="1"/>
          </p:cNvCxnSpPr>
          <p:nvPr/>
        </p:nvCxnSpPr>
        <p:spPr>
          <a:xfrm flipH="1">
            <a:off x="-123936" y="0"/>
            <a:ext cx="5024551" cy="55721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29461" y="3817386"/>
            <a:ext cx="3136991" cy="1227957"/>
            <a:chOff x="3629025" y="1975790"/>
            <a:chExt cx="3136991" cy="1227957"/>
          </a:xfrm>
        </p:grpSpPr>
        <p:sp>
          <p:nvSpPr>
            <p:cNvPr id="28" name="文本框 27"/>
            <p:cNvSpPr txBox="1"/>
            <p:nvPr/>
          </p:nvSpPr>
          <p:spPr>
            <a:xfrm>
              <a:off x="4851770" y="1975790"/>
              <a:ext cx="1787814" cy="48323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实验箱效果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629025" y="2544617"/>
              <a:ext cx="3136991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</a:rPr>
                <a:t>和预想结果相反，同学们认为实验箱能够帮助实验。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图表 12"/>
          <p:cNvGraphicFramePr/>
          <p:nvPr/>
        </p:nvGraphicFramePr>
        <p:xfrm>
          <a:off x="5814060" y="1659255"/>
          <a:ext cx="6164580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4347"/>
          <a:stretch>
            <a:fillRect/>
          </a:stretch>
        </p:blipFill>
        <p:spPr>
          <a:xfrm>
            <a:off x="7286627" y="0"/>
            <a:ext cx="4905375" cy="6858000"/>
          </a:xfrm>
          <a:custGeom>
            <a:avLst/>
            <a:gdLst>
              <a:gd name="connsiteX0" fmla="*/ 0 w 4905375"/>
              <a:gd name="connsiteY0" fmla="*/ 0 h 6858000"/>
              <a:gd name="connsiteX1" fmla="*/ 4905375 w 4905375"/>
              <a:gd name="connsiteY1" fmla="*/ 0 h 6858000"/>
              <a:gd name="connsiteX2" fmla="*/ 4905375 w 4905375"/>
              <a:gd name="connsiteY2" fmla="*/ 6858000 h 6858000"/>
              <a:gd name="connsiteX3" fmla="*/ 0 w 4905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375" h="6858000">
                <a:moveTo>
                  <a:pt x="0" y="0"/>
                </a:moveTo>
                <a:lnTo>
                  <a:pt x="4905375" y="0"/>
                </a:lnTo>
                <a:lnTo>
                  <a:pt x="49053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关于实验效果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286627" y="0"/>
            <a:ext cx="4905375" cy="6858000"/>
          </a:xfrm>
          <a:prstGeom prst="rect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453563" y="3028950"/>
            <a:ext cx="285751" cy="285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856130" y="1268555"/>
            <a:ext cx="5457031" cy="4330518"/>
            <a:chOff x="6856130" y="821978"/>
            <a:chExt cx="5457030" cy="4330518"/>
          </a:xfrm>
        </p:grpSpPr>
        <p:graphicFrame>
          <p:nvGraphicFramePr>
            <p:cNvPr id="10" name="图表 9"/>
            <p:cNvGraphicFramePr/>
            <p:nvPr/>
          </p:nvGraphicFramePr>
          <p:xfrm>
            <a:off x="6856130" y="1514476"/>
            <a:ext cx="5457030" cy="36380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8895397" y="821978"/>
              <a:ext cx="1402080" cy="4832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实验效果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38223" y="2536478"/>
            <a:ext cx="5319716" cy="1520845"/>
            <a:chOff x="1038222" y="2567285"/>
            <a:chExt cx="5319716" cy="1520845"/>
          </a:xfrm>
        </p:grpSpPr>
        <p:sp>
          <p:nvSpPr>
            <p:cNvPr id="24" name="文本框 23"/>
            <p:cNvSpPr txBox="1"/>
            <p:nvPr/>
          </p:nvSpPr>
          <p:spPr>
            <a:xfrm>
              <a:off x="2673982" y="2567285"/>
              <a:ext cx="2621280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不同课程略有差异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38222" y="3429000"/>
              <a:ext cx="5319716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不同课程的难度、要求、教学方式不同，学生的实验效果也收效不同，也可以此作为评教的一部分。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reeform 105"/>
          <p:cNvSpPr>
            <a:spLocks noEditPoints="1"/>
          </p:cNvSpPr>
          <p:nvPr/>
        </p:nvSpPr>
        <p:spPr bwMode="auto">
          <a:xfrm>
            <a:off x="2034609" y="2521832"/>
            <a:ext cx="476251" cy="476250"/>
          </a:xfrm>
          <a:custGeom>
            <a:avLst/>
            <a:gdLst>
              <a:gd name="T0" fmla="*/ 30 w 127"/>
              <a:gd name="T1" fmla="*/ 115 h 127"/>
              <a:gd name="T2" fmla="*/ 18 w 127"/>
              <a:gd name="T3" fmla="*/ 115 h 127"/>
              <a:gd name="T4" fmla="*/ 12 w 127"/>
              <a:gd name="T5" fmla="*/ 110 h 127"/>
              <a:gd name="T6" fmla="*/ 12 w 127"/>
              <a:gd name="T7" fmla="*/ 98 h 127"/>
              <a:gd name="T8" fmla="*/ 51 w 127"/>
              <a:gd name="T9" fmla="*/ 60 h 127"/>
              <a:gd name="T10" fmla="*/ 35 w 127"/>
              <a:gd name="T11" fmla="*/ 64 h 127"/>
              <a:gd name="T12" fmla="*/ 7 w 127"/>
              <a:gd name="T13" fmla="*/ 93 h 127"/>
              <a:gd name="T14" fmla="*/ 7 w 127"/>
              <a:gd name="T15" fmla="*/ 115 h 127"/>
              <a:gd name="T16" fmla="*/ 12 w 127"/>
              <a:gd name="T17" fmla="*/ 121 h 127"/>
              <a:gd name="T18" fmla="*/ 35 w 127"/>
              <a:gd name="T19" fmla="*/ 121 h 127"/>
              <a:gd name="T20" fmla="*/ 64 w 127"/>
              <a:gd name="T21" fmla="*/ 93 h 127"/>
              <a:gd name="T22" fmla="*/ 68 w 127"/>
              <a:gd name="T23" fmla="*/ 77 h 127"/>
              <a:gd name="T24" fmla="*/ 30 w 127"/>
              <a:gd name="T25" fmla="*/ 115 h 127"/>
              <a:gd name="T26" fmla="*/ 121 w 127"/>
              <a:gd name="T27" fmla="*/ 12 h 127"/>
              <a:gd name="T28" fmla="*/ 115 w 127"/>
              <a:gd name="T29" fmla="*/ 7 h 127"/>
              <a:gd name="T30" fmla="*/ 93 w 127"/>
              <a:gd name="T31" fmla="*/ 7 h 127"/>
              <a:gd name="T32" fmla="*/ 64 w 127"/>
              <a:gd name="T33" fmla="*/ 35 h 127"/>
              <a:gd name="T34" fmla="*/ 60 w 127"/>
              <a:gd name="T35" fmla="*/ 51 h 127"/>
              <a:gd name="T36" fmla="*/ 98 w 127"/>
              <a:gd name="T37" fmla="*/ 12 h 127"/>
              <a:gd name="T38" fmla="*/ 110 w 127"/>
              <a:gd name="T39" fmla="*/ 12 h 127"/>
              <a:gd name="T40" fmla="*/ 115 w 127"/>
              <a:gd name="T41" fmla="*/ 18 h 127"/>
              <a:gd name="T42" fmla="*/ 115 w 127"/>
              <a:gd name="T43" fmla="*/ 30 h 127"/>
              <a:gd name="T44" fmla="*/ 77 w 127"/>
              <a:gd name="T45" fmla="*/ 68 h 127"/>
              <a:gd name="T46" fmla="*/ 93 w 127"/>
              <a:gd name="T47" fmla="*/ 64 h 127"/>
              <a:gd name="T48" fmla="*/ 121 w 127"/>
              <a:gd name="T49" fmla="*/ 35 h 127"/>
              <a:gd name="T50" fmla="*/ 121 w 127"/>
              <a:gd name="T51" fmla="*/ 12 h 127"/>
              <a:gd name="T52" fmla="*/ 77 w 127"/>
              <a:gd name="T53" fmla="*/ 51 h 127"/>
              <a:gd name="T54" fmla="*/ 71 w 127"/>
              <a:gd name="T55" fmla="*/ 51 h 127"/>
              <a:gd name="T56" fmla="*/ 51 w 127"/>
              <a:gd name="T57" fmla="*/ 71 h 127"/>
              <a:gd name="T58" fmla="*/ 51 w 127"/>
              <a:gd name="T59" fmla="*/ 77 h 127"/>
              <a:gd name="T60" fmla="*/ 57 w 127"/>
              <a:gd name="T61" fmla="*/ 77 h 127"/>
              <a:gd name="T62" fmla="*/ 77 w 127"/>
              <a:gd name="T63" fmla="*/ 57 h 127"/>
              <a:gd name="T64" fmla="*/ 77 w 127"/>
              <a:gd name="T65" fmla="*/ 5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5487768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8676244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115918" y="2017572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026535" y="2083686"/>
            <a:ext cx="1762733" cy="1762733"/>
            <a:chOff x="2940934" y="2283709"/>
            <a:chExt cx="1762733" cy="1762733"/>
          </a:xfrm>
        </p:grpSpPr>
        <p:sp>
          <p:nvSpPr>
            <p:cNvPr id="7" name="空心弧 6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800" dirty="0">
                  <a:solidFill>
                    <a:schemeClr val="bg1"/>
                  </a:solidFill>
                </a:rPr>
                <a:t>同学们的反馈</a:t>
              </a:r>
              <a:endParaRPr lang="zh-CN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98384" y="2083686"/>
            <a:ext cx="1762733" cy="1762733"/>
            <a:chOff x="5398384" y="2283709"/>
            <a:chExt cx="1762733" cy="1762733"/>
          </a:xfrm>
        </p:grpSpPr>
        <p:sp>
          <p:nvSpPr>
            <p:cNvPr id="13" name="空心弧 12"/>
            <p:cNvSpPr/>
            <p:nvPr/>
          </p:nvSpPr>
          <p:spPr>
            <a:xfrm>
              <a:off x="53983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54510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>
            <a:off x="8598784" y="2083686"/>
            <a:ext cx="1762733" cy="1762733"/>
            <a:chOff x="8598784" y="2283709"/>
            <a:chExt cx="1762733" cy="1762733"/>
          </a:xfrm>
        </p:grpSpPr>
        <p:sp>
          <p:nvSpPr>
            <p:cNvPr id="16" name="空心弧 15"/>
            <p:cNvSpPr/>
            <p:nvPr/>
          </p:nvSpPr>
          <p:spPr>
            <a:xfrm>
              <a:off x="85987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86514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3" name="组合 22"/>
          <p:cNvGrpSpPr/>
          <p:nvPr/>
        </p:nvGrpSpPr>
        <p:grpSpPr>
          <a:xfrm>
            <a:off x="1307709" y="4373790"/>
            <a:ext cx="3264292" cy="2198146"/>
            <a:chOff x="1307708" y="4373789"/>
            <a:chExt cx="3264292" cy="2198146"/>
          </a:xfrm>
        </p:grpSpPr>
        <p:sp>
          <p:nvSpPr>
            <p:cNvPr id="21" name="矩形 20"/>
            <p:cNvSpPr/>
            <p:nvPr/>
          </p:nvSpPr>
          <p:spPr>
            <a:xfrm>
              <a:off x="1307708" y="4815525"/>
              <a:ext cx="3264292" cy="1756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希望老师讲课可以更加详细，注重原理。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希望能给到清晰的教学目标和更加详细的资料。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希望老师能够结合理论课的进度进行教学。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96587" y="4373789"/>
              <a:ext cx="1486535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关于老师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47605" y="4373790"/>
            <a:ext cx="3264292" cy="2198146"/>
            <a:chOff x="1307708" y="4373789"/>
            <a:chExt cx="3264292" cy="2198146"/>
          </a:xfrm>
        </p:grpSpPr>
        <p:sp>
          <p:nvSpPr>
            <p:cNvPr id="25" name="矩形 24"/>
            <p:cNvSpPr/>
            <p:nvPr/>
          </p:nvSpPr>
          <p:spPr>
            <a:xfrm>
              <a:off x="1307708" y="4815525"/>
              <a:ext cx="3264292" cy="1756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希望能够有详细的仪器使用说明。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希望能够有时间自己玩一玩仪器熟悉一下。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模电课中出现较多坏仪器影响实验。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96587" y="4373789"/>
              <a:ext cx="1486535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关于仪器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48005" y="4373790"/>
            <a:ext cx="3264292" cy="1923826"/>
            <a:chOff x="1307708" y="4373789"/>
            <a:chExt cx="3264292" cy="1923826"/>
          </a:xfrm>
        </p:grpSpPr>
        <p:sp>
          <p:nvSpPr>
            <p:cNvPr id="28" name="矩形 27"/>
            <p:cNvSpPr/>
            <p:nvPr/>
          </p:nvSpPr>
          <p:spPr>
            <a:xfrm>
              <a:off x="1307708" y="4815525"/>
              <a:ext cx="3264292" cy="1482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一部分同学反映对</a:t>
              </a:r>
              <a:r>
                <a:rPr lang="en-US" altLang="zh-CN" dirty="0">
                  <a:solidFill>
                    <a:schemeClr val="accent2"/>
                  </a:solidFill>
                </a:rPr>
                <a:t>vivado</a:t>
              </a:r>
              <a:r>
                <a:rPr lang="zh-CN" altLang="en-US" dirty="0">
                  <a:solidFill>
                    <a:schemeClr val="accent2"/>
                  </a:solidFill>
                </a:rPr>
                <a:t>的使用不是很了解。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一部分同学反映</a:t>
              </a:r>
              <a:r>
                <a:rPr lang="en-US" altLang="zh-CN" dirty="0">
                  <a:solidFill>
                    <a:schemeClr val="accent2"/>
                  </a:solidFill>
                </a:rPr>
                <a:t>BJT</a:t>
              </a:r>
              <a:r>
                <a:rPr lang="zh-CN" altLang="en-US" dirty="0">
                  <a:solidFill>
                    <a:schemeClr val="accent2"/>
                  </a:solidFill>
                </a:rPr>
                <a:t>单管共射放大电路实验有难度且重要。</a:t>
              </a:r>
              <a:endParaRPr lang="zh-CN" altLang="en-US" dirty="0">
                <a:solidFill>
                  <a:schemeClr val="accent2"/>
                </a:solidFill>
              </a:endParaRPr>
            </a:p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934014" y="4373789"/>
              <a:ext cx="20116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关于教学内容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2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0393" y="42960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3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目录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3229" y="1770331"/>
            <a:ext cx="7155054" cy="733584"/>
            <a:chOff x="2823227" y="2063700"/>
            <a:chExt cx="7155055" cy="733584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ONE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0" y="2248644"/>
              <a:ext cx="3265170" cy="54864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zh-CN" sz="2800" dirty="0">
                  <a:solidFill>
                    <a:schemeClr val="bg1"/>
                  </a:solidFill>
                </a:rPr>
                <a:t>项目背景</a:t>
              </a:r>
              <a:r>
                <a:rPr lang="en-US" altLang="zh-CN" sz="2800" dirty="0">
                  <a:solidFill>
                    <a:schemeClr val="bg1"/>
                  </a:solidFill>
                </a:rPr>
                <a:t>&amp;</a:t>
              </a:r>
              <a:r>
                <a:rPr lang="zh-CN" altLang="en-US" sz="2800" dirty="0">
                  <a:solidFill>
                    <a:schemeClr val="bg1"/>
                  </a:solidFill>
                </a:rPr>
                <a:t>类似项目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70282" y="206370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23229" y="3454414"/>
            <a:ext cx="7155054" cy="733584"/>
            <a:chOff x="2823227" y="3102782"/>
            <a:chExt cx="7155055" cy="73358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0" y="3287726"/>
              <a:ext cx="3383280" cy="54864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项目大体思路和方法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70282" y="3102782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23229" y="5054677"/>
            <a:ext cx="7155054" cy="733584"/>
            <a:chOff x="2823227" y="4141864"/>
            <a:chExt cx="7155055" cy="73358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THREE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0" y="4326808"/>
              <a:ext cx="2672080" cy="54864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项目进度及成果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9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7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ONE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2759" y="3245019"/>
            <a:ext cx="28244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项目背景</a:t>
            </a:r>
            <a:r>
              <a:rPr lang="en-US" altLang="zh-CN" sz="2400" dirty="0">
                <a:solidFill>
                  <a:schemeClr val="bg1"/>
                </a:solidFill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</a:rPr>
              <a:t>类似项目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18381" y="5988051"/>
            <a:ext cx="4181475" cy="35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刘楠、李创丰、黄馨怡、陈钰娴、黄冬荣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1"/>
            <a:ext cx="326436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项目背景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5949" y="3471864"/>
            <a:ext cx="2228851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同学们的困难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4248836"/>
            <a:ext cx="4243389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同学们不熟悉实验仪器的使用、问题相似度高、不敢提问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Freeform 112"/>
          <p:cNvSpPr>
            <a:spLocks noEditPoints="1"/>
          </p:cNvSpPr>
          <p:nvPr/>
        </p:nvSpPr>
        <p:spPr bwMode="auto">
          <a:xfrm>
            <a:off x="1226344" y="3360928"/>
            <a:ext cx="390525" cy="479425"/>
          </a:xfrm>
          <a:custGeom>
            <a:avLst/>
            <a:gdLst>
              <a:gd name="T0" fmla="*/ 16 w 104"/>
              <a:gd name="T1" fmla="*/ 36 h 128"/>
              <a:gd name="T2" fmla="*/ 8 w 104"/>
              <a:gd name="T3" fmla="*/ 36 h 128"/>
              <a:gd name="T4" fmla="*/ 0 w 104"/>
              <a:gd name="T5" fmla="*/ 44 h 128"/>
              <a:gd name="T6" fmla="*/ 0 w 104"/>
              <a:gd name="T7" fmla="*/ 120 h 128"/>
              <a:gd name="T8" fmla="*/ 8 w 104"/>
              <a:gd name="T9" fmla="*/ 128 h 128"/>
              <a:gd name="T10" fmla="*/ 16 w 104"/>
              <a:gd name="T11" fmla="*/ 128 h 128"/>
              <a:gd name="T12" fmla="*/ 24 w 104"/>
              <a:gd name="T13" fmla="*/ 120 h 128"/>
              <a:gd name="T14" fmla="*/ 24 w 104"/>
              <a:gd name="T15" fmla="*/ 44 h 128"/>
              <a:gd name="T16" fmla="*/ 16 w 104"/>
              <a:gd name="T17" fmla="*/ 36 h 128"/>
              <a:gd name="T18" fmla="*/ 16 w 104"/>
              <a:gd name="T19" fmla="*/ 116 h 128"/>
              <a:gd name="T20" fmla="*/ 12 w 104"/>
              <a:gd name="T21" fmla="*/ 120 h 128"/>
              <a:gd name="T22" fmla="*/ 8 w 104"/>
              <a:gd name="T23" fmla="*/ 116 h 128"/>
              <a:gd name="T24" fmla="*/ 8 w 104"/>
              <a:gd name="T25" fmla="*/ 48 h 128"/>
              <a:gd name="T26" fmla="*/ 12 w 104"/>
              <a:gd name="T27" fmla="*/ 44 h 128"/>
              <a:gd name="T28" fmla="*/ 16 w 104"/>
              <a:gd name="T29" fmla="*/ 48 h 128"/>
              <a:gd name="T30" fmla="*/ 16 w 104"/>
              <a:gd name="T31" fmla="*/ 116 h 128"/>
              <a:gd name="T32" fmla="*/ 56 w 104"/>
              <a:gd name="T33" fmla="*/ 0 h 128"/>
              <a:gd name="T34" fmla="*/ 48 w 104"/>
              <a:gd name="T35" fmla="*/ 0 h 128"/>
              <a:gd name="T36" fmla="*/ 40 w 104"/>
              <a:gd name="T37" fmla="*/ 8 h 128"/>
              <a:gd name="T38" fmla="*/ 40 w 104"/>
              <a:gd name="T39" fmla="*/ 120 h 128"/>
              <a:gd name="T40" fmla="*/ 48 w 104"/>
              <a:gd name="T41" fmla="*/ 128 h 128"/>
              <a:gd name="T42" fmla="*/ 56 w 104"/>
              <a:gd name="T43" fmla="*/ 128 h 128"/>
              <a:gd name="T44" fmla="*/ 64 w 104"/>
              <a:gd name="T45" fmla="*/ 120 h 128"/>
              <a:gd name="T46" fmla="*/ 64 w 104"/>
              <a:gd name="T47" fmla="*/ 8 h 128"/>
              <a:gd name="T48" fmla="*/ 56 w 104"/>
              <a:gd name="T49" fmla="*/ 0 h 128"/>
              <a:gd name="T50" fmla="*/ 56 w 104"/>
              <a:gd name="T51" fmla="*/ 116 h 128"/>
              <a:gd name="T52" fmla="*/ 52 w 104"/>
              <a:gd name="T53" fmla="*/ 120 h 128"/>
              <a:gd name="T54" fmla="*/ 48 w 104"/>
              <a:gd name="T55" fmla="*/ 116 h 128"/>
              <a:gd name="T56" fmla="*/ 48 w 104"/>
              <a:gd name="T57" fmla="*/ 12 h 128"/>
              <a:gd name="T58" fmla="*/ 52 w 104"/>
              <a:gd name="T59" fmla="*/ 8 h 128"/>
              <a:gd name="T60" fmla="*/ 56 w 104"/>
              <a:gd name="T61" fmla="*/ 12 h 128"/>
              <a:gd name="T62" fmla="*/ 56 w 104"/>
              <a:gd name="T63" fmla="*/ 116 h 128"/>
              <a:gd name="T64" fmla="*/ 96 w 104"/>
              <a:gd name="T65" fmla="*/ 64 h 128"/>
              <a:gd name="T66" fmla="*/ 88 w 104"/>
              <a:gd name="T67" fmla="*/ 64 h 128"/>
              <a:gd name="T68" fmla="*/ 80 w 104"/>
              <a:gd name="T69" fmla="*/ 72 h 128"/>
              <a:gd name="T70" fmla="*/ 80 w 104"/>
              <a:gd name="T71" fmla="*/ 120 h 128"/>
              <a:gd name="T72" fmla="*/ 88 w 104"/>
              <a:gd name="T73" fmla="*/ 128 h 128"/>
              <a:gd name="T74" fmla="*/ 96 w 104"/>
              <a:gd name="T75" fmla="*/ 128 h 128"/>
              <a:gd name="T76" fmla="*/ 104 w 104"/>
              <a:gd name="T77" fmla="*/ 120 h 128"/>
              <a:gd name="T78" fmla="*/ 104 w 104"/>
              <a:gd name="T79" fmla="*/ 72 h 128"/>
              <a:gd name="T80" fmla="*/ 96 w 104"/>
              <a:gd name="T81" fmla="*/ 64 h 128"/>
              <a:gd name="T82" fmla="*/ 96 w 104"/>
              <a:gd name="T83" fmla="*/ 116 h 128"/>
              <a:gd name="T84" fmla="*/ 92 w 104"/>
              <a:gd name="T85" fmla="*/ 120 h 128"/>
              <a:gd name="T86" fmla="*/ 88 w 104"/>
              <a:gd name="T87" fmla="*/ 116 h 128"/>
              <a:gd name="T88" fmla="*/ 88 w 104"/>
              <a:gd name="T89" fmla="*/ 76 h 128"/>
              <a:gd name="T90" fmla="*/ 92 w 104"/>
              <a:gd name="T91" fmla="*/ 72 h 128"/>
              <a:gd name="T92" fmla="*/ 96 w 104"/>
              <a:gd name="T93" fmla="*/ 76 h 128"/>
              <a:gd name="T94" fmla="*/ 96 w 104"/>
              <a:gd name="T95" fmla="*/ 1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" h="128">
                <a:moveTo>
                  <a:pt x="16" y="36"/>
                </a:move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40"/>
                  <a:pt x="0" y="44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4" y="124"/>
                  <a:pt x="24" y="120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0"/>
                  <a:pt x="20" y="36"/>
                  <a:pt x="16" y="36"/>
                </a:cubicBezTo>
                <a:close/>
                <a:moveTo>
                  <a:pt x="16" y="116"/>
                </a:moveTo>
                <a:cubicBezTo>
                  <a:pt x="16" y="118"/>
                  <a:pt x="14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6"/>
                  <a:pt x="10" y="44"/>
                  <a:pt x="12" y="44"/>
                </a:cubicBezTo>
                <a:cubicBezTo>
                  <a:pt x="14" y="44"/>
                  <a:pt x="16" y="46"/>
                  <a:pt x="16" y="48"/>
                </a:cubicBezTo>
                <a:lnTo>
                  <a:pt x="16" y="116"/>
                </a:lnTo>
                <a:close/>
                <a:moveTo>
                  <a:pt x="56" y="0"/>
                </a:move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24"/>
                  <a:pt x="44" y="128"/>
                  <a:pt x="48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0" y="128"/>
                  <a:pt x="64" y="124"/>
                  <a:pt x="64" y="120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56" y="116"/>
                </a:moveTo>
                <a:cubicBezTo>
                  <a:pt x="56" y="118"/>
                  <a:pt x="54" y="120"/>
                  <a:pt x="52" y="120"/>
                </a:cubicBezTo>
                <a:cubicBezTo>
                  <a:pt x="50" y="120"/>
                  <a:pt x="48" y="118"/>
                  <a:pt x="48" y="116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0"/>
                  <a:pt x="50" y="8"/>
                  <a:pt x="52" y="8"/>
                </a:cubicBezTo>
                <a:cubicBezTo>
                  <a:pt x="54" y="8"/>
                  <a:pt x="56" y="10"/>
                  <a:pt x="56" y="12"/>
                </a:cubicBezTo>
                <a:lnTo>
                  <a:pt x="56" y="116"/>
                </a:lnTo>
                <a:close/>
                <a:moveTo>
                  <a:pt x="96" y="64"/>
                </a:moveTo>
                <a:cubicBezTo>
                  <a:pt x="88" y="64"/>
                  <a:pt x="88" y="64"/>
                  <a:pt x="88" y="64"/>
                </a:cubicBezTo>
                <a:cubicBezTo>
                  <a:pt x="84" y="64"/>
                  <a:pt x="80" y="68"/>
                  <a:pt x="80" y="72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00" y="128"/>
                  <a:pt x="104" y="124"/>
                  <a:pt x="104" y="12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0" y="64"/>
                  <a:pt x="96" y="64"/>
                </a:cubicBezTo>
                <a:close/>
                <a:moveTo>
                  <a:pt x="96" y="116"/>
                </a:moveTo>
                <a:cubicBezTo>
                  <a:pt x="96" y="118"/>
                  <a:pt x="94" y="120"/>
                  <a:pt x="92" y="120"/>
                </a:cubicBezTo>
                <a:cubicBezTo>
                  <a:pt x="90" y="120"/>
                  <a:pt x="88" y="118"/>
                  <a:pt x="88" y="11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4"/>
                  <a:pt x="90" y="72"/>
                  <a:pt x="92" y="72"/>
                </a:cubicBezTo>
                <a:cubicBezTo>
                  <a:pt x="94" y="72"/>
                  <a:pt x="96" y="74"/>
                  <a:pt x="96" y="76"/>
                </a:cubicBezTo>
                <a:lnTo>
                  <a:pt x="96" y="1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7350125" y="351319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11714" y="3471864"/>
            <a:ext cx="2228851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助教的尴尬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04445" y="4248836"/>
            <a:ext cx="4243389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TA</a:t>
            </a:r>
            <a:r>
              <a:rPr lang="zh-CN" altLang="en-US" dirty="0">
                <a:solidFill>
                  <a:schemeClr val="bg1"/>
                </a:solidFill>
              </a:rPr>
              <a:t>分身乏术，难以解决所有同学的问题，问题滞留。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51442" y="882135"/>
            <a:ext cx="38404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从实验室助理说起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类似项目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21687" y="138796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21687" y="3173902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21687" y="4959840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4215538" y="5257204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48"/>
          <p:cNvSpPr>
            <a:spLocks noEditPoints="1"/>
          </p:cNvSpPr>
          <p:nvPr/>
        </p:nvSpPr>
        <p:spPr bwMode="auto">
          <a:xfrm>
            <a:off x="4279826" y="3477522"/>
            <a:ext cx="279660" cy="388700"/>
          </a:xfrm>
          <a:custGeom>
            <a:avLst/>
            <a:gdLst>
              <a:gd name="T0" fmla="*/ 46 w 92"/>
              <a:gd name="T1" fmla="*/ 116 h 128"/>
              <a:gd name="T2" fmla="*/ 52 w 92"/>
              <a:gd name="T3" fmla="*/ 110 h 128"/>
              <a:gd name="T4" fmla="*/ 46 w 92"/>
              <a:gd name="T5" fmla="*/ 104 h 128"/>
              <a:gd name="T6" fmla="*/ 40 w 92"/>
              <a:gd name="T7" fmla="*/ 110 h 128"/>
              <a:gd name="T8" fmla="*/ 46 w 92"/>
              <a:gd name="T9" fmla="*/ 116 h 128"/>
              <a:gd name="T10" fmla="*/ 76 w 92"/>
              <a:gd name="T11" fmla="*/ 0 h 128"/>
              <a:gd name="T12" fmla="*/ 16 w 92"/>
              <a:gd name="T13" fmla="*/ 0 h 128"/>
              <a:gd name="T14" fmla="*/ 0 w 92"/>
              <a:gd name="T15" fmla="*/ 16 h 128"/>
              <a:gd name="T16" fmla="*/ 0 w 92"/>
              <a:gd name="T17" fmla="*/ 112 h 128"/>
              <a:gd name="T18" fmla="*/ 16 w 92"/>
              <a:gd name="T19" fmla="*/ 128 h 128"/>
              <a:gd name="T20" fmla="*/ 76 w 92"/>
              <a:gd name="T21" fmla="*/ 128 h 128"/>
              <a:gd name="T22" fmla="*/ 92 w 92"/>
              <a:gd name="T23" fmla="*/ 112 h 128"/>
              <a:gd name="T24" fmla="*/ 92 w 92"/>
              <a:gd name="T25" fmla="*/ 16 h 128"/>
              <a:gd name="T26" fmla="*/ 76 w 92"/>
              <a:gd name="T27" fmla="*/ 0 h 128"/>
              <a:gd name="T28" fmla="*/ 84 w 92"/>
              <a:gd name="T29" fmla="*/ 112 h 128"/>
              <a:gd name="T30" fmla="*/ 76 w 92"/>
              <a:gd name="T31" fmla="*/ 120 h 128"/>
              <a:gd name="T32" fmla="*/ 16 w 92"/>
              <a:gd name="T33" fmla="*/ 120 h 128"/>
              <a:gd name="T34" fmla="*/ 8 w 92"/>
              <a:gd name="T35" fmla="*/ 112 h 128"/>
              <a:gd name="T36" fmla="*/ 8 w 92"/>
              <a:gd name="T37" fmla="*/ 100 h 128"/>
              <a:gd name="T38" fmla="*/ 84 w 92"/>
              <a:gd name="T39" fmla="*/ 100 h 128"/>
              <a:gd name="T40" fmla="*/ 84 w 92"/>
              <a:gd name="T41" fmla="*/ 112 h 128"/>
              <a:gd name="T42" fmla="*/ 84 w 92"/>
              <a:gd name="T43" fmla="*/ 92 h 128"/>
              <a:gd name="T44" fmla="*/ 8 w 92"/>
              <a:gd name="T45" fmla="*/ 92 h 128"/>
              <a:gd name="T46" fmla="*/ 8 w 92"/>
              <a:gd name="T47" fmla="*/ 28 h 128"/>
              <a:gd name="T48" fmla="*/ 84 w 92"/>
              <a:gd name="T49" fmla="*/ 28 h 128"/>
              <a:gd name="T50" fmla="*/ 84 w 92"/>
              <a:gd name="T51" fmla="*/ 92 h 128"/>
              <a:gd name="T52" fmla="*/ 84 w 92"/>
              <a:gd name="T53" fmla="*/ 20 h 128"/>
              <a:gd name="T54" fmla="*/ 8 w 92"/>
              <a:gd name="T55" fmla="*/ 20 h 128"/>
              <a:gd name="T56" fmla="*/ 8 w 92"/>
              <a:gd name="T57" fmla="*/ 16 h 128"/>
              <a:gd name="T58" fmla="*/ 16 w 92"/>
              <a:gd name="T59" fmla="*/ 8 h 128"/>
              <a:gd name="T60" fmla="*/ 76 w 92"/>
              <a:gd name="T61" fmla="*/ 8 h 128"/>
              <a:gd name="T62" fmla="*/ 84 w 92"/>
              <a:gd name="T63" fmla="*/ 16 h 128"/>
              <a:gd name="T64" fmla="*/ 84 w 9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" h="128">
                <a:moveTo>
                  <a:pt x="46" y="116"/>
                </a:moveTo>
                <a:cubicBezTo>
                  <a:pt x="49" y="116"/>
                  <a:pt x="52" y="113"/>
                  <a:pt x="52" y="110"/>
                </a:cubicBezTo>
                <a:cubicBezTo>
                  <a:pt x="52" y="107"/>
                  <a:pt x="49" y="104"/>
                  <a:pt x="46" y="104"/>
                </a:cubicBezTo>
                <a:cubicBezTo>
                  <a:pt x="43" y="104"/>
                  <a:pt x="40" y="107"/>
                  <a:pt x="40" y="110"/>
                </a:cubicBezTo>
                <a:cubicBezTo>
                  <a:pt x="40" y="113"/>
                  <a:pt x="43" y="116"/>
                  <a:pt x="46" y="116"/>
                </a:cubicBezTo>
                <a:close/>
                <a:moveTo>
                  <a:pt x="7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5" y="128"/>
                  <a:pt x="92" y="121"/>
                  <a:pt x="92" y="112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7"/>
                  <a:pt x="85" y="0"/>
                  <a:pt x="76" y="0"/>
                </a:cubicBezTo>
                <a:close/>
                <a:moveTo>
                  <a:pt x="84" y="112"/>
                </a:moveTo>
                <a:cubicBezTo>
                  <a:pt x="84" y="116"/>
                  <a:pt x="80" y="120"/>
                  <a:pt x="7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00"/>
                  <a:pt x="8" y="100"/>
                  <a:pt x="8" y="100"/>
                </a:cubicBezTo>
                <a:cubicBezTo>
                  <a:pt x="84" y="100"/>
                  <a:pt x="84" y="100"/>
                  <a:pt x="84" y="100"/>
                </a:cubicBezTo>
                <a:lnTo>
                  <a:pt x="84" y="112"/>
                </a:lnTo>
                <a:close/>
                <a:moveTo>
                  <a:pt x="84" y="92"/>
                </a:moveTo>
                <a:cubicBezTo>
                  <a:pt x="8" y="92"/>
                  <a:pt x="8" y="92"/>
                  <a:pt x="8" y="92"/>
                </a:cubicBezTo>
                <a:cubicBezTo>
                  <a:pt x="8" y="28"/>
                  <a:pt x="8" y="28"/>
                  <a:pt x="8" y="28"/>
                </a:cubicBezTo>
                <a:cubicBezTo>
                  <a:pt x="84" y="28"/>
                  <a:pt x="84" y="28"/>
                  <a:pt x="84" y="28"/>
                </a:cubicBezTo>
                <a:lnTo>
                  <a:pt x="84" y="92"/>
                </a:lnTo>
                <a:close/>
                <a:moveTo>
                  <a:pt x="8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80" y="8"/>
                  <a:pt x="84" y="12"/>
                  <a:pt x="84" y="16"/>
                </a:cubicBezTo>
                <a:lnTo>
                  <a:pt x="8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4310615" y="1685329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60127" y="1387967"/>
            <a:ext cx="4145280" cy="1100866"/>
            <a:chOff x="5260127" y="1387965"/>
            <a:chExt cx="4145280" cy="1100866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实验室</a:t>
              </a:r>
              <a:r>
                <a:rPr lang="en-US" altLang="zh-CN" dirty="0">
                  <a:solidFill>
                    <a:schemeClr val="accent2"/>
                  </a:solidFill>
                </a:rPr>
                <a:t>B</a:t>
              </a:r>
              <a:r>
                <a:rPr lang="zh-CN" altLang="en-US" dirty="0">
                  <a:solidFill>
                    <a:schemeClr val="accent2"/>
                  </a:solidFill>
                </a:rPr>
                <a:t>栋、</a:t>
              </a:r>
              <a:r>
                <a:rPr lang="en-US" altLang="zh-CN" dirty="0">
                  <a:solidFill>
                    <a:schemeClr val="accent2"/>
                  </a:solidFill>
                </a:rPr>
                <a:t>C</a:t>
              </a:r>
              <a:r>
                <a:rPr lang="zh-CN" altLang="en-US" dirty="0">
                  <a:solidFill>
                    <a:schemeClr val="accent2"/>
                  </a:solidFill>
                </a:rPr>
                <a:t>栋一些实验室分别在用，都能进行电子提问。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41452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红蜘蛛、海光多媒体教学系统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60127" y="3127840"/>
            <a:ext cx="3955480" cy="1100866"/>
            <a:chOff x="5260127" y="1387965"/>
            <a:chExt cx="3955480" cy="1100866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基本功能主要是屏幕广播、监看、远程控制、权限设置</a:t>
              </a:r>
              <a:r>
                <a:rPr lang="zh-CN" altLang="en-US" dirty="0">
                  <a:solidFill>
                    <a:schemeClr val="accent2"/>
                  </a:solidFill>
                </a:rPr>
                <a:t>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35356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其他多媒体教学辅助系统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60127" y="4907522"/>
            <a:ext cx="3955480" cy="1100866"/>
            <a:chOff x="5260127" y="1387965"/>
            <a:chExt cx="3955480" cy="1100866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拥有课后论坛功能，以供课后学习交流，但使用率不高。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34848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</a:rPr>
                <a:t>Vmatrix</a:t>
              </a:r>
              <a:r>
                <a:rPr lang="zh-CN" altLang="en-US" sz="2400" b="1" dirty="0">
                  <a:solidFill>
                    <a:schemeClr val="accent2"/>
                  </a:solidFill>
                </a:rPr>
                <a:t>、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Sicilly</a:t>
              </a:r>
              <a:r>
                <a:rPr lang="zh-CN" altLang="en-US" sz="2400" b="1" dirty="0">
                  <a:solidFill>
                    <a:schemeClr val="accent2"/>
                  </a:solidFill>
                </a:rPr>
                <a:t>等系统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前期调研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324202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07398" y="2414587"/>
            <a:ext cx="22574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90593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165"/>
          <p:cNvSpPr>
            <a:spLocks noEditPoints="1"/>
          </p:cNvSpPr>
          <p:nvPr/>
        </p:nvSpPr>
        <p:spPr bwMode="auto">
          <a:xfrm>
            <a:off x="3949248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65"/>
          <p:cNvSpPr>
            <a:spLocks noEditPoints="1"/>
          </p:cNvSpPr>
          <p:nvPr/>
        </p:nvSpPr>
        <p:spPr bwMode="auto">
          <a:xfrm>
            <a:off x="7332444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18590" y="2583815"/>
            <a:ext cx="1899285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最初的想法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56405" y="2583815"/>
            <a:ext cx="2400935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2"/>
                </a:solidFill>
              </a:rPr>
              <a:t>助理的建议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  <a:endParaRPr lang="en-US" altLang="zh-CN" sz="2400" b="1" dirty="0">
              <a:solidFill>
                <a:schemeClr val="accent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70545" y="2583815"/>
            <a:ext cx="1991995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老师、</a:t>
            </a:r>
            <a:r>
              <a:rPr lang="en-US" altLang="zh-CN" sz="2400" b="1" dirty="0">
                <a:solidFill>
                  <a:schemeClr val="bg1"/>
                </a:solidFill>
              </a:rPr>
              <a:t>TA</a:t>
            </a:r>
            <a:r>
              <a:rPr lang="zh-CN" altLang="en-US" sz="2400" b="1" dirty="0">
                <a:solidFill>
                  <a:schemeClr val="bg1"/>
                </a:solidFill>
              </a:rPr>
              <a:t>说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72505" y="4049904"/>
            <a:ext cx="2409120" cy="120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将同学们可能遇到的问题做成数据库、给之后解决问题提供经验指导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31548" y="4049904"/>
            <a:ext cx="2409120" cy="93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设计系统即时提示老师、助教、助理及时解决堂上问题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14743" y="4049904"/>
            <a:ext cx="2409120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能有反馈教学内容不懂的地方最好。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V="1">
            <a:off x="1324201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4707397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8090592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9" y="2507831"/>
            <a:ext cx="705760" cy="712944"/>
            <a:chOff x="3569784" y="2113339"/>
            <a:chExt cx="705760" cy="712944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7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52759" y="3245019"/>
            <a:ext cx="29260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项目大体思路和方法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18381" y="5988051"/>
            <a:ext cx="4181475" cy="35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刘楠、李创丰、黄馨怡、陈钰娴、黄冬荣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我们的思路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21687" y="138796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21687" y="3173902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21687" y="4959840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4215538" y="5257204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48"/>
          <p:cNvSpPr>
            <a:spLocks noEditPoints="1"/>
          </p:cNvSpPr>
          <p:nvPr/>
        </p:nvSpPr>
        <p:spPr bwMode="auto">
          <a:xfrm>
            <a:off x="4279826" y="3477522"/>
            <a:ext cx="279660" cy="388700"/>
          </a:xfrm>
          <a:custGeom>
            <a:avLst/>
            <a:gdLst>
              <a:gd name="T0" fmla="*/ 46 w 92"/>
              <a:gd name="T1" fmla="*/ 116 h 128"/>
              <a:gd name="T2" fmla="*/ 52 w 92"/>
              <a:gd name="T3" fmla="*/ 110 h 128"/>
              <a:gd name="T4" fmla="*/ 46 w 92"/>
              <a:gd name="T5" fmla="*/ 104 h 128"/>
              <a:gd name="T6" fmla="*/ 40 w 92"/>
              <a:gd name="T7" fmla="*/ 110 h 128"/>
              <a:gd name="T8" fmla="*/ 46 w 92"/>
              <a:gd name="T9" fmla="*/ 116 h 128"/>
              <a:gd name="T10" fmla="*/ 76 w 92"/>
              <a:gd name="T11" fmla="*/ 0 h 128"/>
              <a:gd name="T12" fmla="*/ 16 w 92"/>
              <a:gd name="T13" fmla="*/ 0 h 128"/>
              <a:gd name="T14" fmla="*/ 0 w 92"/>
              <a:gd name="T15" fmla="*/ 16 h 128"/>
              <a:gd name="T16" fmla="*/ 0 w 92"/>
              <a:gd name="T17" fmla="*/ 112 h 128"/>
              <a:gd name="T18" fmla="*/ 16 w 92"/>
              <a:gd name="T19" fmla="*/ 128 h 128"/>
              <a:gd name="T20" fmla="*/ 76 w 92"/>
              <a:gd name="T21" fmla="*/ 128 h 128"/>
              <a:gd name="T22" fmla="*/ 92 w 92"/>
              <a:gd name="T23" fmla="*/ 112 h 128"/>
              <a:gd name="T24" fmla="*/ 92 w 92"/>
              <a:gd name="T25" fmla="*/ 16 h 128"/>
              <a:gd name="T26" fmla="*/ 76 w 92"/>
              <a:gd name="T27" fmla="*/ 0 h 128"/>
              <a:gd name="T28" fmla="*/ 84 w 92"/>
              <a:gd name="T29" fmla="*/ 112 h 128"/>
              <a:gd name="T30" fmla="*/ 76 w 92"/>
              <a:gd name="T31" fmla="*/ 120 h 128"/>
              <a:gd name="T32" fmla="*/ 16 w 92"/>
              <a:gd name="T33" fmla="*/ 120 h 128"/>
              <a:gd name="T34" fmla="*/ 8 w 92"/>
              <a:gd name="T35" fmla="*/ 112 h 128"/>
              <a:gd name="T36" fmla="*/ 8 w 92"/>
              <a:gd name="T37" fmla="*/ 100 h 128"/>
              <a:gd name="T38" fmla="*/ 84 w 92"/>
              <a:gd name="T39" fmla="*/ 100 h 128"/>
              <a:gd name="T40" fmla="*/ 84 w 92"/>
              <a:gd name="T41" fmla="*/ 112 h 128"/>
              <a:gd name="T42" fmla="*/ 84 w 92"/>
              <a:gd name="T43" fmla="*/ 92 h 128"/>
              <a:gd name="T44" fmla="*/ 8 w 92"/>
              <a:gd name="T45" fmla="*/ 92 h 128"/>
              <a:gd name="T46" fmla="*/ 8 w 92"/>
              <a:gd name="T47" fmla="*/ 28 h 128"/>
              <a:gd name="T48" fmla="*/ 84 w 92"/>
              <a:gd name="T49" fmla="*/ 28 h 128"/>
              <a:gd name="T50" fmla="*/ 84 w 92"/>
              <a:gd name="T51" fmla="*/ 92 h 128"/>
              <a:gd name="T52" fmla="*/ 84 w 92"/>
              <a:gd name="T53" fmla="*/ 20 h 128"/>
              <a:gd name="T54" fmla="*/ 8 w 92"/>
              <a:gd name="T55" fmla="*/ 20 h 128"/>
              <a:gd name="T56" fmla="*/ 8 w 92"/>
              <a:gd name="T57" fmla="*/ 16 h 128"/>
              <a:gd name="T58" fmla="*/ 16 w 92"/>
              <a:gd name="T59" fmla="*/ 8 h 128"/>
              <a:gd name="T60" fmla="*/ 76 w 92"/>
              <a:gd name="T61" fmla="*/ 8 h 128"/>
              <a:gd name="T62" fmla="*/ 84 w 92"/>
              <a:gd name="T63" fmla="*/ 16 h 128"/>
              <a:gd name="T64" fmla="*/ 84 w 9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" h="128">
                <a:moveTo>
                  <a:pt x="46" y="116"/>
                </a:moveTo>
                <a:cubicBezTo>
                  <a:pt x="49" y="116"/>
                  <a:pt x="52" y="113"/>
                  <a:pt x="52" y="110"/>
                </a:cubicBezTo>
                <a:cubicBezTo>
                  <a:pt x="52" y="107"/>
                  <a:pt x="49" y="104"/>
                  <a:pt x="46" y="104"/>
                </a:cubicBezTo>
                <a:cubicBezTo>
                  <a:pt x="43" y="104"/>
                  <a:pt x="40" y="107"/>
                  <a:pt x="40" y="110"/>
                </a:cubicBezTo>
                <a:cubicBezTo>
                  <a:pt x="40" y="113"/>
                  <a:pt x="43" y="116"/>
                  <a:pt x="46" y="116"/>
                </a:cubicBezTo>
                <a:close/>
                <a:moveTo>
                  <a:pt x="7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5" y="128"/>
                  <a:pt x="92" y="121"/>
                  <a:pt x="92" y="112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7"/>
                  <a:pt x="85" y="0"/>
                  <a:pt x="76" y="0"/>
                </a:cubicBezTo>
                <a:close/>
                <a:moveTo>
                  <a:pt x="84" y="112"/>
                </a:moveTo>
                <a:cubicBezTo>
                  <a:pt x="84" y="116"/>
                  <a:pt x="80" y="120"/>
                  <a:pt x="7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00"/>
                  <a:pt x="8" y="100"/>
                  <a:pt x="8" y="100"/>
                </a:cubicBezTo>
                <a:cubicBezTo>
                  <a:pt x="84" y="100"/>
                  <a:pt x="84" y="100"/>
                  <a:pt x="84" y="100"/>
                </a:cubicBezTo>
                <a:lnTo>
                  <a:pt x="84" y="112"/>
                </a:lnTo>
                <a:close/>
                <a:moveTo>
                  <a:pt x="84" y="92"/>
                </a:moveTo>
                <a:cubicBezTo>
                  <a:pt x="8" y="92"/>
                  <a:pt x="8" y="92"/>
                  <a:pt x="8" y="92"/>
                </a:cubicBezTo>
                <a:cubicBezTo>
                  <a:pt x="8" y="28"/>
                  <a:pt x="8" y="28"/>
                  <a:pt x="8" y="28"/>
                </a:cubicBezTo>
                <a:cubicBezTo>
                  <a:pt x="84" y="28"/>
                  <a:pt x="84" y="28"/>
                  <a:pt x="84" y="28"/>
                </a:cubicBezTo>
                <a:lnTo>
                  <a:pt x="84" y="92"/>
                </a:lnTo>
                <a:close/>
                <a:moveTo>
                  <a:pt x="8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80" y="8"/>
                  <a:pt x="84" y="12"/>
                  <a:pt x="84" y="16"/>
                </a:cubicBezTo>
                <a:lnTo>
                  <a:pt x="8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4310615" y="1685329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60127" y="1387967"/>
            <a:ext cx="3955480" cy="1100866"/>
            <a:chOff x="5260127" y="1387965"/>
            <a:chExt cx="3955480" cy="1100866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向实验室助理、带课老师、助教征询好的建议；对其他实验室进行调查。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4020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前期调研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60127" y="3127840"/>
            <a:ext cx="3955480" cy="1375186"/>
            <a:chOff x="5260127" y="1387965"/>
            <a:chExt cx="3955480" cy="1375186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在本</a:t>
              </a:r>
              <a:r>
                <a:rPr lang="en-US" altLang="zh-CN" dirty="0">
                  <a:solidFill>
                    <a:schemeClr val="accent2"/>
                  </a:solidFill>
                </a:rPr>
                <a:t>C104</a:t>
              </a:r>
              <a:r>
                <a:rPr lang="zh-CN" altLang="en-US" dirty="0">
                  <a:solidFill>
                    <a:schemeClr val="accent2"/>
                  </a:solidFill>
                </a:rPr>
                <a:t>实验室向所有上实验课的同学发放纸质调查问卷、在网上开展问卷调查。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1402080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问卷调查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60127" y="4907522"/>
            <a:ext cx="3955480" cy="1100866"/>
            <a:chOff x="5260127" y="1387965"/>
            <a:chExt cx="3955480" cy="1100866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65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对收集的问卷进行分析进一步完善我们要做的系统功能。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1486535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结论分析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48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我们想做的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78680" y="791410"/>
              <a:ext cx="1574235" cy="24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5" y="4126931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3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6" y="2120866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5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4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3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30" y="2627355"/>
            <a:ext cx="1200151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8213930" y="2942549"/>
            <a:ext cx="3244647" cy="1375186"/>
            <a:chOff x="8213929" y="2942548"/>
            <a:chExt cx="3244646" cy="1375186"/>
          </a:xfrm>
        </p:grpSpPr>
        <p:sp>
          <p:nvSpPr>
            <p:cNvPr id="32" name="矩形 31"/>
            <p:cNvSpPr/>
            <p:nvPr/>
          </p:nvSpPr>
          <p:spPr>
            <a:xfrm>
              <a:off x="8213929" y="3384284"/>
              <a:ext cx="3244646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结合数据结构课程，学习</a:t>
              </a:r>
              <a:r>
                <a:rPr lang="en-US" altLang="zh-CN" dirty="0">
                  <a:solidFill>
                    <a:schemeClr val="bg1"/>
                  </a:solidFill>
                </a:rPr>
                <a:t>SQL</a:t>
              </a:r>
              <a:r>
                <a:rPr lang="zh-CN" altLang="en-US" dirty="0">
                  <a:solidFill>
                    <a:schemeClr val="bg1"/>
                  </a:solidFill>
                </a:rPr>
                <a:t>数据库，建立对接的后端数据库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13929" y="2942548"/>
              <a:ext cx="1706879" cy="4832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后端数据库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143041" y="269879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7" y="4533576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9" y="3548238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8" y="2539928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1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25830" y="2915516"/>
            <a:ext cx="3244647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运用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JavaSctrip</a:t>
            </a:r>
            <a:r>
              <a:rPr lang="zh-CN" altLang="en-US" dirty="0">
                <a:solidFill>
                  <a:schemeClr val="bg1"/>
                </a:solidFill>
              </a:rPr>
              <a:t>等编程手段进行前端设计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236803" y="2473781"/>
            <a:ext cx="2733675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/>
                </a:solidFill>
              </a:rPr>
              <a:t>Web</a:t>
            </a:r>
            <a:r>
              <a:rPr lang="zh-CN" altLang="en-US" sz="2400" b="1" dirty="0">
                <a:solidFill>
                  <a:schemeClr val="bg1"/>
                </a:solidFill>
              </a:rPr>
              <a:t>信息收集系统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1"/>
            <a:ext cx="3244647" cy="65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利用</a:t>
            </a:r>
            <a:r>
              <a:rPr lang="en-US" altLang="zh-CN" dirty="0">
                <a:solidFill>
                  <a:schemeClr val="bg1"/>
                </a:solidFill>
              </a:rPr>
              <a:t>matlab</a:t>
            </a:r>
            <a:r>
              <a:rPr lang="zh-CN" altLang="en-US" dirty="0">
                <a:solidFill>
                  <a:schemeClr val="bg1"/>
                </a:solidFill>
              </a:rPr>
              <a:t>进行相关性分析，写成分析报告。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53998" y="4533576"/>
            <a:ext cx="23164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相关性分析报告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WPS 演示</Application>
  <PresentationFormat>自定义</PresentationFormat>
  <Paragraphs>218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Impact</vt:lpstr>
      <vt:lpstr>微软雅黑</vt:lpstr>
      <vt:lpstr>Helvetica</vt:lpstr>
      <vt:lpstr>方正大黑简体</vt:lpstr>
      <vt:lpstr>黑体</vt:lpstr>
      <vt:lpstr>Calibri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Administrator</cp:lastModifiedBy>
  <cp:revision>24</cp:revision>
  <dcterms:created xsi:type="dcterms:W3CDTF">2015-05-12T05:39:00Z</dcterms:created>
  <dcterms:modified xsi:type="dcterms:W3CDTF">2017-06-01T15:49:30Z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